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88" r:id="rId4"/>
    <p:sldId id="275" r:id="rId5"/>
    <p:sldId id="276" r:id="rId6"/>
    <p:sldId id="259" r:id="rId7"/>
    <p:sldId id="260" r:id="rId8"/>
    <p:sldId id="277" r:id="rId9"/>
    <p:sldId id="292" r:id="rId10"/>
    <p:sldId id="293" r:id="rId11"/>
    <p:sldId id="294" r:id="rId12"/>
    <p:sldId id="278" r:id="rId13"/>
    <p:sldId id="279" r:id="rId14"/>
    <p:sldId id="280" r:id="rId15"/>
    <p:sldId id="281" r:id="rId16"/>
    <p:sldId id="282" r:id="rId17"/>
    <p:sldId id="283" r:id="rId18"/>
    <p:sldId id="284" r:id="rId19"/>
    <p:sldId id="289" r:id="rId20"/>
    <p:sldId id="287" r:id="rId21"/>
    <p:sldId id="290" r:id="rId22"/>
    <p:sldId id="291"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se DEVAUX" initials="ED"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6F0"/>
    <a:srgbClr val="1D9B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4" autoAdjust="0"/>
    <p:restoredTop sz="84820" autoAdjust="0"/>
  </p:normalViewPr>
  <p:slideViewPr>
    <p:cSldViewPr snapToGrid="0">
      <p:cViewPr>
        <p:scale>
          <a:sx n="94" d="100"/>
          <a:sy n="94" d="100"/>
        </p:scale>
        <p:origin x="1424" y="400"/>
      </p:cViewPr>
      <p:guideLst/>
    </p:cSldViewPr>
  </p:slideViewPr>
  <p:notesTextViewPr>
    <p:cViewPr>
      <p:scale>
        <a:sx n="70" d="100"/>
        <a:sy n="7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EB94A-8FC9-4868-BF90-70FDA747E73D}" type="datetimeFigureOut">
              <a:rPr lang="fr-FR" smtClean="0"/>
              <a:t>30/04/2017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DF6877-3D93-4E3B-B86B-C2D1890A3DB7}" type="slidenum">
              <a:rPr lang="fr-FR" smtClean="0"/>
              <a:t>‹#›</a:t>
            </a:fld>
            <a:endParaRPr lang="fr-FR"/>
          </a:p>
        </p:txBody>
      </p:sp>
    </p:spTree>
    <p:extLst>
      <p:ext uri="{BB962C8B-B14F-4D97-AF65-F5344CB8AC3E}">
        <p14:creationId xmlns:p14="http://schemas.microsoft.com/office/powerpoint/2010/main" val="86398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5DF6877-3D93-4E3B-B86B-C2D1890A3DB7}" type="slidenum">
              <a:rPr lang="fr-FR" smtClean="0"/>
              <a:t>2</a:t>
            </a:fld>
            <a:endParaRPr lang="fr-FR"/>
          </a:p>
        </p:txBody>
      </p:sp>
    </p:spTree>
    <p:extLst>
      <p:ext uri="{BB962C8B-B14F-4D97-AF65-F5344CB8AC3E}">
        <p14:creationId xmlns:p14="http://schemas.microsoft.com/office/powerpoint/2010/main" val="400901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err="1" smtClean="0"/>
              <a:t>Nun</a:t>
            </a:r>
            <a:r>
              <a:rPr lang="fr-FR" smtClean="0"/>
              <a:t> </a:t>
            </a:r>
            <a:r>
              <a:rPr lang="fr-FR" err="1" smtClean="0"/>
              <a:t>wollen</a:t>
            </a:r>
            <a:r>
              <a:rPr lang="fr-FR" baseline="0" smtClean="0"/>
              <a:t> </a:t>
            </a:r>
            <a:r>
              <a:rPr lang="fr-FR" baseline="0" err="1" smtClean="0"/>
              <a:t>wir</a:t>
            </a:r>
            <a:r>
              <a:rPr lang="fr-FR" baseline="0" smtClean="0"/>
              <a:t> den NAO </a:t>
            </a:r>
            <a:r>
              <a:rPr lang="fr-FR" baseline="0" err="1" smtClean="0"/>
              <a:t>zum</a:t>
            </a:r>
            <a:r>
              <a:rPr lang="fr-FR" baseline="0" smtClean="0"/>
              <a:t> </a:t>
            </a:r>
            <a:r>
              <a:rPr lang="fr-FR" baseline="0" err="1" smtClean="0"/>
              <a:t>Sprechen</a:t>
            </a:r>
            <a:r>
              <a:rPr lang="fr-FR" baseline="0" smtClean="0"/>
              <a:t> </a:t>
            </a:r>
            <a:r>
              <a:rPr lang="fr-FR" baseline="0" err="1" smtClean="0"/>
              <a:t>bringen</a:t>
            </a:r>
            <a:endParaRPr lang="fr-FR"/>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11</a:t>
            </a:fld>
            <a:endParaRPr lang="fr-FR"/>
          </a:p>
        </p:txBody>
      </p:sp>
    </p:spTree>
    <p:extLst>
      <p:ext uri="{BB962C8B-B14F-4D97-AF65-F5344CB8AC3E}">
        <p14:creationId xmlns:p14="http://schemas.microsoft.com/office/powerpoint/2010/main" val="136930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de-DE" baseline="0" noProof="0" dirty="0" smtClean="0"/>
              <a:t>Eine</a:t>
            </a:r>
            <a:r>
              <a:rPr lang="de-DE" baseline="0" dirty="0" smtClean="0"/>
              <a:t> Timeline ist eine Box mit einer Zeitabfolge. Die Zeit wird durch sogenannte « Frames » oder « </a:t>
            </a:r>
            <a:r>
              <a:rPr lang="de-DE" baseline="0" dirty="0" err="1" smtClean="0"/>
              <a:t>keyframes</a:t>
            </a:r>
            <a:r>
              <a:rPr lang="de-DE" baseline="0" dirty="0" smtClean="0"/>
              <a:t> » festgehalten, zu deren Zeitpunkt man die aktuelle Position des NAO festlegt. Jede Sekunde ist in 25 Frames eingeteilt, an denen man die Position des NAO verändern kann. Die grüne Flagge ist der Beginn der Animation, die rote Flagge das Ende und die blaue </a:t>
            </a:r>
            <a:r>
              <a:rPr lang="de-DE" baseline="0" dirty="0" err="1" smtClean="0"/>
              <a:t>Flag</a:t>
            </a:r>
            <a:r>
              <a:rPr lang="de-DE" baseline="0" dirty="0" smtClean="0"/>
              <a:t> ist der Punkt, an dem sich der NAO in der Zeit gerade befindet.</a:t>
            </a:r>
          </a:p>
          <a:p>
            <a:r>
              <a:rPr lang="de-DE" baseline="0" dirty="0" smtClean="0"/>
              <a:t>Mit dem Wiedergabe-Knopf kann man die Animation starten.</a:t>
            </a:r>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12</a:t>
            </a:fld>
            <a:endParaRPr lang="fr-FR"/>
          </a:p>
        </p:txBody>
      </p:sp>
    </p:spTree>
    <p:extLst>
      <p:ext uri="{BB962C8B-B14F-4D97-AF65-F5344CB8AC3E}">
        <p14:creationId xmlns:p14="http://schemas.microsoft.com/office/powerpoint/2010/main" val="4259088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13</a:t>
            </a:fld>
            <a:endParaRPr lang="fr-FR"/>
          </a:p>
        </p:txBody>
      </p:sp>
    </p:spTree>
    <p:extLst>
      <p:ext uri="{BB962C8B-B14F-4D97-AF65-F5344CB8AC3E}">
        <p14:creationId xmlns:p14="http://schemas.microsoft.com/office/powerpoint/2010/main" val="71527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smtClean="0"/>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14</a:t>
            </a:fld>
            <a:endParaRPr lang="fr-FR"/>
          </a:p>
        </p:txBody>
      </p:sp>
    </p:spTree>
    <p:extLst>
      <p:ext uri="{BB962C8B-B14F-4D97-AF65-F5344CB8AC3E}">
        <p14:creationId xmlns:p14="http://schemas.microsoft.com/office/powerpoint/2010/main" val="2834162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de-DE" baseline="0" noProof="0" dirty="0" smtClean="0"/>
              <a:t>Momentan ist die Dialog Box leer. Diese möchten wir füllen und das passiert in einer zweiten Datei, die mit mit .top endet.</a:t>
            </a:r>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15</a:t>
            </a:fld>
            <a:endParaRPr lang="fr-FR"/>
          </a:p>
        </p:txBody>
      </p:sp>
    </p:spTree>
    <p:extLst>
      <p:ext uri="{BB962C8B-B14F-4D97-AF65-F5344CB8AC3E}">
        <p14:creationId xmlns:p14="http://schemas.microsoft.com/office/powerpoint/2010/main" val="2976674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de-DE" baseline="0" noProof="0" dirty="0" smtClean="0"/>
              <a:t>Jetzt haben wir unsere erste Regel erstellt. Im echten Leben gibt es aber mehrere Wege, „Hallo“ zu sagen. Deshalb möchten wir ein paar Varianten einbauen.</a:t>
            </a:r>
          </a:p>
          <a:p>
            <a:endParaRPr lang="de-DE" baseline="0" noProof="0" dirty="0" smtClean="0"/>
          </a:p>
          <a:p>
            <a:endParaRPr lang="de-DE" baseline="0" noProof="0" dirty="0" smtClean="0"/>
          </a:p>
          <a:p>
            <a:r>
              <a:rPr lang="de-DE" baseline="0" noProof="0" dirty="0" smtClean="0"/>
              <a:t>Hier ist die Dokumentation von NAOs Regeln</a:t>
            </a:r>
          </a:p>
          <a:p>
            <a:r>
              <a:rPr lang="de-DE" baseline="0" noProof="0" dirty="0" smtClean="0"/>
              <a:t>http://</a:t>
            </a:r>
            <a:r>
              <a:rPr lang="de-DE" baseline="0" noProof="0" dirty="0" err="1" smtClean="0"/>
              <a:t>doc.aldebaran.com</a:t>
            </a:r>
            <a:r>
              <a:rPr lang="de-DE" baseline="0" noProof="0" dirty="0" smtClean="0"/>
              <a:t>/2-5/</a:t>
            </a:r>
            <a:r>
              <a:rPr lang="de-DE" baseline="0" noProof="0" dirty="0" err="1" smtClean="0"/>
              <a:t>naoqi</a:t>
            </a:r>
            <a:r>
              <a:rPr lang="de-DE" baseline="0" noProof="0" dirty="0" smtClean="0"/>
              <a:t>/</a:t>
            </a:r>
            <a:r>
              <a:rPr lang="de-DE" baseline="0" noProof="0" dirty="0" err="1" smtClean="0"/>
              <a:t>interaction</a:t>
            </a:r>
            <a:r>
              <a:rPr lang="de-DE" baseline="0" noProof="0" dirty="0" smtClean="0"/>
              <a:t>/</a:t>
            </a:r>
            <a:r>
              <a:rPr lang="de-DE" baseline="0" noProof="0" dirty="0" err="1" smtClean="0"/>
              <a:t>dialog</a:t>
            </a:r>
            <a:r>
              <a:rPr lang="de-DE" baseline="0" noProof="0" dirty="0" smtClean="0"/>
              <a:t>/</a:t>
            </a:r>
            <a:r>
              <a:rPr lang="de-DE" baseline="0" noProof="0" dirty="0" err="1" smtClean="0"/>
              <a:t>aldialog_syntax_toc.html</a:t>
            </a:r>
            <a:endParaRPr lang="de-DE" baseline="0" noProof="0" dirty="0" smtClean="0"/>
          </a:p>
          <a:p>
            <a:r>
              <a:rPr lang="de-DE" baseline="0" noProof="0" dirty="0" smtClean="0"/>
              <a:t>http://</a:t>
            </a:r>
            <a:r>
              <a:rPr lang="de-DE" baseline="0" noProof="0" dirty="0" err="1" smtClean="0"/>
              <a:t>doc.aldebaran.com</a:t>
            </a:r>
            <a:r>
              <a:rPr lang="de-DE" baseline="0" noProof="0" dirty="0" smtClean="0"/>
              <a:t>/2-5/</a:t>
            </a:r>
            <a:r>
              <a:rPr lang="de-DE" baseline="0" noProof="0" dirty="0" err="1" smtClean="0"/>
              <a:t>naoqi</a:t>
            </a:r>
            <a:r>
              <a:rPr lang="de-DE" baseline="0" noProof="0" dirty="0" smtClean="0"/>
              <a:t>/</a:t>
            </a:r>
            <a:r>
              <a:rPr lang="de-DE" baseline="0" noProof="0" dirty="0" err="1" smtClean="0"/>
              <a:t>interaction</a:t>
            </a:r>
            <a:r>
              <a:rPr lang="de-DE" baseline="0" noProof="0" dirty="0" smtClean="0"/>
              <a:t>/</a:t>
            </a:r>
            <a:r>
              <a:rPr lang="de-DE" baseline="0" noProof="0" dirty="0" err="1" smtClean="0"/>
              <a:t>dialog</a:t>
            </a:r>
            <a:r>
              <a:rPr lang="de-DE" baseline="0" noProof="0" dirty="0" smtClean="0"/>
              <a:t>/</a:t>
            </a:r>
            <a:r>
              <a:rPr lang="de-DE" baseline="0" noProof="0" dirty="0" err="1" smtClean="0"/>
              <a:t>aldialog_syntax_cheat_sheet.html?highlight</a:t>
            </a:r>
            <a:r>
              <a:rPr lang="de-DE" baseline="0" noProof="0" dirty="0" smtClean="0"/>
              <a:t>=</a:t>
            </a:r>
            <a:r>
              <a:rPr lang="de-DE" baseline="0" noProof="0" dirty="0" err="1" smtClean="0"/>
              <a:t>qichat</a:t>
            </a:r>
            <a:endParaRPr lang="de-DE" baseline="0" noProof="0" dirty="0" smtClean="0"/>
          </a:p>
          <a:p>
            <a:endParaRPr lang="de-DE" baseline="0" noProof="0" dirty="0" smtClean="0"/>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16</a:t>
            </a:fld>
            <a:endParaRPr lang="fr-FR"/>
          </a:p>
        </p:txBody>
      </p:sp>
    </p:spTree>
    <p:extLst>
      <p:ext uri="{BB962C8B-B14F-4D97-AF65-F5344CB8AC3E}">
        <p14:creationId xmlns:p14="http://schemas.microsoft.com/office/powerpoint/2010/main" val="417487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smtClean="0"/>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17</a:t>
            </a:fld>
            <a:endParaRPr lang="fr-FR"/>
          </a:p>
        </p:txBody>
      </p:sp>
    </p:spTree>
    <p:extLst>
      <p:ext uri="{BB962C8B-B14F-4D97-AF65-F5344CB8AC3E}">
        <p14:creationId xmlns:p14="http://schemas.microsoft.com/office/powerpoint/2010/main" val="2027946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18</a:t>
            </a:fld>
            <a:endParaRPr lang="fr-FR"/>
          </a:p>
        </p:txBody>
      </p:sp>
    </p:spTree>
    <p:extLst>
      <p:ext uri="{BB962C8B-B14F-4D97-AF65-F5344CB8AC3E}">
        <p14:creationId xmlns:p14="http://schemas.microsoft.com/office/powerpoint/2010/main" val="119762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smtClean="0"/>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19</a:t>
            </a:fld>
            <a:endParaRPr lang="fr-FR"/>
          </a:p>
        </p:txBody>
      </p:sp>
    </p:spTree>
    <p:extLst>
      <p:ext uri="{BB962C8B-B14F-4D97-AF65-F5344CB8AC3E}">
        <p14:creationId xmlns:p14="http://schemas.microsoft.com/office/powerpoint/2010/main" val="765350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smtClean="0"/>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20</a:t>
            </a:fld>
            <a:endParaRPr lang="fr-FR"/>
          </a:p>
        </p:txBody>
      </p:sp>
    </p:spTree>
    <p:extLst>
      <p:ext uri="{BB962C8B-B14F-4D97-AF65-F5344CB8AC3E}">
        <p14:creationId xmlns:p14="http://schemas.microsoft.com/office/powerpoint/2010/main" val="3476133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Inbetriebnahme</a:t>
            </a:r>
            <a:r>
              <a:rPr lang="de-DE" baseline="0" dirty="0" smtClean="0"/>
              <a:t> des NAO:</a:t>
            </a:r>
          </a:p>
          <a:p>
            <a:r>
              <a:rPr lang="de-DE" baseline="0" dirty="0" smtClean="0"/>
              <a:t>- http://</a:t>
            </a:r>
            <a:r>
              <a:rPr lang="de-DE" baseline="0" dirty="0" err="1" smtClean="0"/>
              <a:t>doc.aldebaran.com</a:t>
            </a:r>
            <a:r>
              <a:rPr lang="de-DE" baseline="0" dirty="0" smtClean="0"/>
              <a:t>/2-5/</a:t>
            </a:r>
            <a:r>
              <a:rPr lang="de-DE" baseline="0" dirty="0" err="1" smtClean="0"/>
              <a:t>nao</a:t>
            </a:r>
            <a:r>
              <a:rPr lang="de-DE" baseline="0" dirty="0" smtClean="0"/>
              <a:t>/</a:t>
            </a:r>
            <a:r>
              <a:rPr lang="de-DE" baseline="0" dirty="0" err="1" smtClean="0"/>
              <a:t>getting_out_of_the_box.html#setup-wizard-nao</a:t>
            </a:r>
            <a:endParaRPr lang="de-DE" baseline="0" dirty="0" smtClean="0"/>
          </a:p>
          <a:p>
            <a:endParaRPr lang="de-DE" dirty="0"/>
          </a:p>
        </p:txBody>
      </p:sp>
      <p:sp>
        <p:nvSpPr>
          <p:cNvPr id="4" name="Foliennummernplatzhalter 3"/>
          <p:cNvSpPr>
            <a:spLocks noGrp="1"/>
          </p:cNvSpPr>
          <p:nvPr>
            <p:ph type="sldNum" sz="quarter" idx="10"/>
          </p:nvPr>
        </p:nvSpPr>
        <p:spPr/>
        <p:txBody>
          <a:bodyPr/>
          <a:lstStyle/>
          <a:p>
            <a:fld id="{35DF6877-3D93-4E3B-B86B-C2D1890A3DB7}" type="slidenum">
              <a:rPr lang="fr-FR" smtClean="0"/>
              <a:t>3</a:t>
            </a:fld>
            <a:endParaRPr lang="fr-FR"/>
          </a:p>
        </p:txBody>
      </p:sp>
    </p:spTree>
    <p:extLst>
      <p:ext uri="{BB962C8B-B14F-4D97-AF65-F5344CB8AC3E}">
        <p14:creationId xmlns:p14="http://schemas.microsoft.com/office/powerpoint/2010/main" val="307014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21</a:t>
            </a:fld>
            <a:endParaRPr lang="fr-FR"/>
          </a:p>
        </p:txBody>
      </p:sp>
    </p:spTree>
    <p:extLst>
      <p:ext uri="{BB962C8B-B14F-4D97-AF65-F5344CB8AC3E}">
        <p14:creationId xmlns:p14="http://schemas.microsoft.com/office/powerpoint/2010/main" val="569309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smtClean="0"/>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22</a:t>
            </a:fld>
            <a:endParaRPr lang="fr-FR"/>
          </a:p>
        </p:txBody>
      </p:sp>
    </p:spTree>
    <p:extLst>
      <p:ext uri="{BB962C8B-B14F-4D97-AF65-F5344CB8AC3E}">
        <p14:creationId xmlns:p14="http://schemas.microsoft.com/office/powerpoint/2010/main" val="1825734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4</a:t>
            </a:fld>
            <a:endParaRPr lang="fr-FR"/>
          </a:p>
        </p:txBody>
      </p:sp>
    </p:spTree>
    <p:extLst>
      <p:ext uri="{BB962C8B-B14F-4D97-AF65-F5344CB8AC3E}">
        <p14:creationId xmlns:p14="http://schemas.microsoft.com/office/powerpoint/2010/main" val="1691857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err="1" smtClean="0"/>
              <a:t>Übergang</a:t>
            </a:r>
            <a:r>
              <a:rPr lang="fr-FR" baseline="0" smtClean="0"/>
              <a:t> </a:t>
            </a:r>
            <a:r>
              <a:rPr lang="fr-FR" baseline="0" err="1" smtClean="0"/>
              <a:t>zu</a:t>
            </a:r>
            <a:r>
              <a:rPr lang="fr-FR" baseline="0" smtClean="0"/>
              <a:t> den </a:t>
            </a:r>
            <a:r>
              <a:rPr lang="fr-FR" baseline="0" err="1" smtClean="0"/>
              <a:t>Übungen</a:t>
            </a:r>
            <a:endParaRPr lang="fr-FR"/>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5</a:t>
            </a:fld>
            <a:endParaRPr lang="fr-FR"/>
          </a:p>
        </p:txBody>
      </p:sp>
    </p:spTree>
    <p:extLst>
      <p:ext uri="{BB962C8B-B14F-4D97-AF65-F5344CB8AC3E}">
        <p14:creationId xmlns:p14="http://schemas.microsoft.com/office/powerpoint/2010/main" val="1485431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err="1" smtClean="0"/>
              <a:t>Zunächst</a:t>
            </a:r>
            <a:r>
              <a:rPr lang="fr-FR" baseline="0" smtClean="0"/>
              <a:t> </a:t>
            </a:r>
            <a:r>
              <a:rPr lang="fr-FR" baseline="0" err="1" smtClean="0"/>
              <a:t>setzen</a:t>
            </a:r>
            <a:r>
              <a:rPr lang="fr-FR" baseline="0" smtClean="0"/>
              <a:t> </a:t>
            </a:r>
            <a:r>
              <a:rPr lang="fr-FR" baseline="0" err="1" smtClean="0"/>
              <a:t>wir</a:t>
            </a:r>
            <a:r>
              <a:rPr lang="fr-FR" baseline="0" smtClean="0"/>
              <a:t> die </a:t>
            </a:r>
            <a:r>
              <a:rPr lang="fr-FR" baseline="0" err="1" smtClean="0"/>
              <a:t>Parameter</a:t>
            </a:r>
            <a:r>
              <a:rPr lang="fr-FR" baseline="0" smtClean="0"/>
              <a:t> </a:t>
            </a:r>
            <a:r>
              <a:rPr lang="fr-FR" baseline="0" err="1" smtClean="0"/>
              <a:t>und</a:t>
            </a:r>
            <a:r>
              <a:rPr lang="fr-FR" baseline="0" smtClean="0"/>
              <a:t> </a:t>
            </a:r>
            <a:r>
              <a:rPr lang="fr-FR" baseline="0" err="1" smtClean="0"/>
              <a:t>wachen</a:t>
            </a:r>
            <a:r>
              <a:rPr lang="fr-FR" baseline="0" smtClean="0"/>
              <a:t> NAO </a:t>
            </a:r>
            <a:r>
              <a:rPr lang="fr-FR" baseline="0" err="1" smtClean="0"/>
              <a:t>auf</a:t>
            </a:r>
            <a:r>
              <a:rPr lang="fr-FR" baseline="0" smtClean="0"/>
              <a:t>. </a:t>
            </a:r>
            <a:r>
              <a:rPr lang="fr-FR" baseline="0" err="1" smtClean="0"/>
              <a:t>Dazu</a:t>
            </a:r>
            <a:r>
              <a:rPr lang="fr-FR" baseline="0" smtClean="0"/>
              <a:t> </a:t>
            </a:r>
            <a:r>
              <a:rPr lang="fr-FR" baseline="0" err="1" smtClean="0"/>
              <a:t>verwenden</a:t>
            </a:r>
            <a:r>
              <a:rPr lang="fr-FR" baseline="0" smtClean="0"/>
              <a:t> </a:t>
            </a:r>
            <a:r>
              <a:rPr lang="fr-FR" baseline="0" err="1" smtClean="0"/>
              <a:t>wir</a:t>
            </a:r>
            <a:r>
              <a:rPr lang="fr-FR" baseline="0" smtClean="0"/>
              <a:t> </a:t>
            </a:r>
            <a:r>
              <a:rPr lang="fr-FR" baseline="0" err="1" smtClean="0"/>
              <a:t>Boxen</a:t>
            </a:r>
            <a:r>
              <a:rPr lang="fr-FR" baseline="0" smtClean="0"/>
              <a:t> mir </a:t>
            </a:r>
            <a:r>
              <a:rPr lang="fr-FR" baseline="0" err="1" smtClean="0"/>
              <a:t>denen</a:t>
            </a:r>
            <a:r>
              <a:rPr lang="fr-FR" baseline="0" smtClean="0"/>
              <a:t> </a:t>
            </a:r>
            <a:r>
              <a:rPr lang="fr-FR" baseline="0" err="1" smtClean="0"/>
              <a:t>wir</a:t>
            </a:r>
            <a:r>
              <a:rPr lang="fr-FR" baseline="0" smtClean="0"/>
              <a:t> </a:t>
            </a:r>
            <a:r>
              <a:rPr lang="fr-FR" baseline="0" err="1" smtClean="0"/>
              <a:t>verschiedene</a:t>
            </a:r>
            <a:r>
              <a:rPr lang="fr-FR" baseline="0" smtClean="0"/>
              <a:t> </a:t>
            </a:r>
            <a:r>
              <a:rPr lang="fr-FR" baseline="0" err="1" smtClean="0"/>
              <a:t>Aktion</a:t>
            </a:r>
            <a:r>
              <a:rPr lang="fr-FR" baseline="0" smtClean="0"/>
              <a:t> </a:t>
            </a:r>
            <a:r>
              <a:rPr lang="fr-FR" baseline="0" err="1" smtClean="0"/>
              <a:t>durchführen</a:t>
            </a:r>
            <a:r>
              <a:rPr lang="fr-FR" baseline="0" smtClean="0"/>
              <a:t> </a:t>
            </a:r>
            <a:r>
              <a:rPr lang="fr-FR" baseline="0" err="1" smtClean="0"/>
              <a:t>werden</a:t>
            </a:r>
            <a:endParaRPr lang="fr-FR" baseline="0" smtClean="0"/>
          </a:p>
          <a:p>
            <a:pPr marL="171450" indent="-171450">
              <a:buFontTx/>
              <a:buChar char="-"/>
            </a:pPr>
            <a:r>
              <a:rPr lang="fr-FR" baseline="0" err="1" smtClean="0"/>
              <a:t>Einstellen</a:t>
            </a:r>
            <a:r>
              <a:rPr lang="fr-FR" baseline="0" smtClean="0"/>
              <a:t> der </a:t>
            </a:r>
            <a:r>
              <a:rPr lang="fr-FR" baseline="0" err="1" smtClean="0"/>
              <a:t>Sprache</a:t>
            </a:r>
            <a:endParaRPr lang="fr-FR" baseline="0" smtClean="0"/>
          </a:p>
          <a:p>
            <a:pPr marL="171450" indent="-171450">
              <a:buFontTx/>
              <a:buChar char="-"/>
            </a:pPr>
            <a:r>
              <a:rPr lang="fr-FR" baseline="0" err="1" smtClean="0"/>
              <a:t>Einstellen</a:t>
            </a:r>
            <a:r>
              <a:rPr lang="fr-FR" baseline="0" smtClean="0"/>
              <a:t> des </a:t>
            </a:r>
            <a:r>
              <a:rPr lang="fr-FR" baseline="0" err="1" smtClean="0"/>
              <a:t>Berührungssensors</a:t>
            </a:r>
            <a:r>
              <a:rPr lang="fr-FR" baseline="0" smtClean="0"/>
              <a:t> </a:t>
            </a:r>
            <a:r>
              <a:rPr lang="fr-FR" baseline="0" err="1" smtClean="0"/>
              <a:t>am</a:t>
            </a:r>
            <a:r>
              <a:rPr lang="fr-FR" baseline="0" smtClean="0"/>
              <a:t> </a:t>
            </a:r>
            <a:r>
              <a:rPr lang="fr-FR" baseline="0" err="1" smtClean="0"/>
              <a:t>Kopf</a:t>
            </a:r>
            <a:r>
              <a:rPr lang="fr-FR" baseline="0" smtClean="0"/>
              <a:t> </a:t>
            </a:r>
            <a:r>
              <a:rPr lang="fr-FR" baseline="0" err="1" smtClean="0"/>
              <a:t>und</a:t>
            </a:r>
            <a:r>
              <a:rPr lang="fr-FR" baseline="0" smtClean="0"/>
              <a:t> </a:t>
            </a:r>
            <a:r>
              <a:rPr lang="fr-FR" baseline="0" err="1" smtClean="0"/>
              <a:t>Erkennnung</a:t>
            </a:r>
            <a:r>
              <a:rPr lang="fr-FR" baseline="0" smtClean="0"/>
              <a:t> ,</a:t>
            </a:r>
            <a:r>
              <a:rPr lang="fr-FR" baseline="0" err="1" smtClean="0"/>
              <a:t>dass</a:t>
            </a:r>
            <a:r>
              <a:rPr lang="fr-FR" baseline="0" smtClean="0"/>
              <a:t> </a:t>
            </a:r>
            <a:r>
              <a:rPr lang="fr-FR" baseline="0" err="1" smtClean="0"/>
              <a:t>wenn</a:t>
            </a:r>
            <a:r>
              <a:rPr lang="fr-FR" baseline="0" smtClean="0"/>
              <a:t> </a:t>
            </a:r>
            <a:r>
              <a:rPr lang="fr-FR" baseline="0" err="1" smtClean="0"/>
              <a:t>jemand</a:t>
            </a:r>
            <a:r>
              <a:rPr lang="fr-FR" baseline="0" smtClean="0"/>
              <a:t> </a:t>
            </a:r>
            <a:r>
              <a:rPr lang="fr-FR" baseline="0" err="1" smtClean="0"/>
              <a:t>ihn</a:t>
            </a:r>
            <a:r>
              <a:rPr lang="fr-FR" baseline="0" smtClean="0"/>
              <a:t> </a:t>
            </a:r>
            <a:r>
              <a:rPr lang="fr-FR" baseline="0" err="1" smtClean="0"/>
              <a:t>berührt</a:t>
            </a:r>
            <a:r>
              <a:rPr lang="fr-FR" baseline="0" smtClean="0"/>
              <a:t>, NAO </a:t>
            </a:r>
            <a:r>
              <a:rPr lang="fr-FR" baseline="0" err="1" smtClean="0"/>
              <a:t>aufsteht</a:t>
            </a:r>
            <a:r>
              <a:rPr lang="fr-FR" baseline="0" smtClean="0"/>
              <a:t>.</a:t>
            </a:r>
          </a:p>
          <a:p>
            <a:pPr marL="171450" indent="-171450">
              <a:buFontTx/>
              <a:buChar char="-"/>
            </a:pPr>
            <a:r>
              <a:rPr lang="fr-FR" baseline="0" err="1" smtClean="0"/>
              <a:t>Kannst</a:t>
            </a:r>
            <a:r>
              <a:rPr lang="fr-FR" baseline="0" smtClean="0"/>
              <a:t> Du die </a:t>
            </a:r>
            <a:r>
              <a:rPr lang="fr-FR" baseline="0" err="1" smtClean="0"/>
              <a:t>Boxen</a:t>
            </a:r>
            <a:r>
              <a:rPr lang="fr-FR" baseline="0" smtClean="0"/>
              <a:t> </a:t>
            </a:r>
            <a:r>
              <a:rPr lang="fr-FR" baseline="0" err="1" smtClean="0"/>
              <a:t>erraten</a:t>
            </a:r>
            <a:r>
              <a:rPr lang="fr-FR" baseline="0" smtClean="0"/>
              <a:t>, die </a:t>
            </a:r>
            <a:r>
              <a:rPr lang="fr-FR" baseline="0" err="1" smtClean="0"/>
              <a:t>wir</a:t>
            </a:r>
            <a:r>
              <a:rPr lang="fr-FR" baseline="0" smtClean="0"/>
              <a:t> </a:t>
            </a:r>
            <a:r>
              <a:rPr lang="fr-FR" baseline="0" err="1" smtClean="0"/>
              <a:t>benötigen</a:t>
            </a:r>
            <a:r>
              <a:rPr lang="fr-FR" baseline="0" smtClean="0"/>
              <a:t>?</a:t>
            </a:r>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6</a:t>
            </a:fld>
            <a:endParaRPr lang="fr-FR"/>
          </a:p>
        </p:txBody>
      </p:sp>
    </p:spTree>
    <p:extLst>
      <p:ext uri="{BB962C8B-B14F-4D97-AF65-F5344CB8AC3E}">
        <p14:creationId xmlns:p14="http://schemas.microsoft.com/office/powerpoint/2010/main" val="4126351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err="1" smtClean="0"/>
              <a:t>Nun</a:t>
            </a:r>
            <a:r>
              <a:rPr lang="fr-FR" smtClean="0"/>
              <a:t> </a:t>
            </a:r>
            <a:r>
              <a:rPr lang="fr-FR" err="1" smtClean="0"/>
              <a:t>wollen</a:t>
            </a:r>
            <a:r>
              <a:rPr lang="fr-FR" baseline="0" smtClean="0"/>
              <a:t> </a:t>
            </a:r>
            <a:r>
              <a:rPr lang="fr-FR" baseline="0" err="1" smtClean="0"/>
              <a:t>wir</a:t>
            </a:r>
            <a:r>
              <a:rPr lang="fr-FR" baseline="0" smtClean="0"/>
              <a:t> den NAO </a:t>
            </a:r>
            <a:r>
              <a:rPr lang="fr-FR" baseline="0" err="1" smtClean="0"/>
              <a:t>zum</a:t>
            </a:r>
            <a:r>
              <a:rPr lang="fr-FR" baseline="0" smtClean="0"/>
              <a:t> </a:t>
            </a:r>
            <a:r>
              <a:rPr lang="fr-FR" baseline="0" err="1" smtClean="0"/>
              <a:t>Sprechen</a:t>
            </a:r>
            <a:r>
              <a:rPr lang="fr-FR" baseline="0" smtClean="0"/>
              <a:t> </a:t>
            </a:r>
            <a:r>
              <a:rPr lang="fr-FR" baseline="0" err="1" smtClean="0"/>
              <a:t>bringen</a:t>
            </a:r>
            <a:endParaRPr lang="fr-FR"/>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7</a:t>
            </a:fld>
            <a:endParaRPr lang="fr-FR"/>
          </a:p>
        </p:txBody>
      </p:sp>
    </p:spTree>
    <p:extLst>
      <p:ext uri="{BB962C8B-B14F-4D97-AF65-F5344CB8AC3E}">
        <p14:creationId xmlns:p14="http://schemas.microsoft.com/office/powerpoint/2010/main" val="3538244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err="1" smtClean="0"/>
              <a:t>Nachdem</a:t>
            </a:r>
            <a:r>
              <a:rPr lang="fr-FR" baseline="0" smtClean="0"/>
              <a:t> </a:t>
            </a:r>
            <a:r>
              <a:rPr lang="fr-FR" baseline="0" err="1" smtClean="0"/>
              <a:t>wir</a:t>
            </a:r>
            <a:r>
              <a:rPr lang="fr-FR" baseline="0" smtClean="0"/>
              <a:t> NAO </a:t>
            </a:r>
            <a:r>
              <a:rPr lang="fr-FR" baseline="0" err="1" smtClean="0"/>
              <a:t>zum</a:t>
            </a:r>
            <a:r>
              <a:rPr lang="fr-FR" baseline="0" smtClean="0"/>
              <a:t> </a:t>
            </a:r>
            <a:r>
              <a:rPr lang="fr-FR" baseline="0" err="1" smtClean="0"/>
              <a:t>Sprechen</a:t>
            </a:r>
            <a:r>
              <a:rPr lang="fr-FR" baseline="0" smtClean="0"/>
              <a:t> </a:t>
            </a:r>
            <a:r>
              <a:rPr lang="fr-FR" baseline="0" err="1" smtClean="0"/>
              <a:t>gebracht</a:t>
            </a:r>
            <a:r>
              <a:rPr lang="fr-FR" baseline="0" smtClean="0"/>
              <a:t> </a:t>
            </a:r>
            <a:r>
              <a:rPr lang="fr-FR" baseline="0" err="1" smtClean="0"/>
              <a:t>haben</a:t>
            </a:r>
            <a:r>
              <a:rPr lang="fr-FR" baseline="0" smtClean="0"/>
              <a:t>, </a:t>
            </a:r>
            <a:r>
              <a:rPr lang="fr-FR" baseline="0" err="1" smtClean="0"/>
              <a:t>soll</a:t>
            </a:r>
            <a:r>
              <a:rPr lang="fr-FR" baseline="0" smtClean="0"/>
              <a:t> er </a:t>
            </a:r>
            <a:r>
              <a:rPr lang="fr-FR" baseline="0" err="1" smtClean="0"/>
              <a:t>sich</a:t>
            </a:r>
            <a:r>
              <a:rPr lang="fr-FR" baseline="0" smtClean="0"/>
              <a:t> </a:t>
            </a:r>
            <a:r>
              <a:rPr lang="fr-FR" baseline="0" err="1" smtClean="0"/>
              <a:t>bewegen</a:t>
            </a:r>
            <a:r>
              <a:rPr lang="fr-FR" baseline="0" smtClean="0"/>
              <a:t>, </a:t>
            </a:r>
            <a:r>
              <a:rPr lang="fr-FR" baseline="0" err="1" smtClean="0"/>
              <a:t>damit</a:t>
            </a:r>
            <a:r>
              <a:rPr lang="fr-FR" baseline="0" smtClean="0"/>
              <a:t> man </a:t>
            </a:r>
            <a:r>
              <a:rPr lang="fr-FR" baseline="0" err="1" smtClean="0"/>
              <a:t>das</a:t>
            </a:r>
            <a:r>
              <a:rPr lang="fr-FR" baseline="0" smtClean="0"/>
              <a:t> </a:t>
            </a:r>
            <a:r>
              <a:rPr lang="fr-FR" baseline="0" err="1" smtClean="0"/>
              <a:t>Gefühl</a:t>
            </a:r>
            <a:r>
              <a:rPr lang="fr-FR" baseline="0" smtClean="0"/>
              <a:t> </a:t>
            </a:r>
            <a:r>
              <a:rPr lang="fr-FR" baseline="0" err="1" smtClean="0"/>
              <a:t>hat</a:t>
            </a:r>
            <a:r>
              <a:rPr lang="fr-FR" baseline="0" smtClean="0"/>
              <a:t>, </a:t>
            </a:r>
            <a:r>
              <a:rPr lang="fr-FR" baseline="0" err="1" smtClean="0"/>
              <a:t>dass</a:t>
            </a:r>
            <a:r>
              <a:rPr lang="fr-FR" baseline="0" smtClean="0"/>
              <a:t> er « </a:t>
            </a:r>
            <a:r>
              <a:rPr lang="fr-FR" baseline="0" err="1" smtClean="0"/>
              <a:t>lebendig</a:t>
            </a:r>
            <a:r>
              <a:rPr lang="fr-FR" baseline="0" smtClean="0"/>
              <a:t> » </a:t>
            </a:r>
            <a:r>
              <a:rPr lang="fr-FR" baseline="0" err="1" smtClean="0"/>
              <a:t>ist</a:t>
            </a:r>
            <a:r>
              <a:rPr lang="fr-FR" baseline="0" smtClean="0"/>
              <a:t>. </a:t>
            </a:r>
            <a:r>
              <a:rPr lang="fr-FR" baseline="0" err="1" smtClean="0"/>
              <a:t>Lassen</a:t>
            </a:r>
            <a:r>
              <a:rPr lang="fr-FR" baseline="0" smtClean="0"/>
              <a:t> </a:t>
            </a:r>
            <a:r>
              <a:rPr lang="fr-FR" baseline="0" err="1" smtClean="0"/>
              <a:t>wir</a:t>
            </a:r>
            <a:r>
              <a:rPr lang="fr-FR" baseline="0" smtClean="0"/>
              <a:t> </a:t>
            </a:r>
            <a:r>
              <a:rPr lang="fr-FR" baseline="0" err="1" smtClean="0"/>
              <a:t>ihn</a:t>
            </a:r>
            <a:r>
              <a:rPr lang="fr-FR" baseline="0" smtClean="0"/>
              <a:t> </a:t>
            </a:r>
            <a:r>
              <a:rPr lang="fr-FR" baseline="0" err="1" smtClean="0"/>
              <a:t>umherschauen</a:t>
            </a:r>
            <a:r>
              <a:rPr lang="fr-FR" baseline="0" smtClean="0"/>
              <a:t>, in </a:t>
            </a:r>
            <a:r>
              <a:rPr lang="fr-FR" baseline="0" err="1" smtClean="0"/>
              <a:t>dem</a:t>
            </a:r>
            <a:r>
              <a:rPr lang="fr-FR" baseline="0" smtClean="0"/>
              <a:t> </a:t>
            </a:r>
            <a:r>
              <a:rPr lang="fr-FR" baseline="0" err="1" smtClean="0"/>
              <a:t>wir</a:t>
            </a:r>
            <a:r>
              <a:rPr lang="fr-FR" baseline="0" smtClean="0"/>
              <a:t> </a:t>
            </a:r>
            <a:r>
              <a:rPr lang="fr-FR" baseline="0" err="1" smtClean="0"/>
              <a:t>ihm</a:t>
            </a:r>
            <a:r>
              <a:rPr lang="fr-FR" baseline="0" smtClean="0"/>
              <a:t> </a:t>
            </a:r>
            <a:r>
              <a:rPr lang="fr-FR" baseline="0" err="1" smtClean="0"/>
              <a:t>eine</a:t>
            </a:r>
            <a:r>
              <a:rPr lang="fr-FR" baseline="0" smtClean="0"/>
              <a:t> </a:t>
            </a:r>
            <a:r>
              <a:rPr lang="fr-FR" baseline="0" err="1" smtClean="0"/>
              <a:t>Bewegung</a:t>
            </a:r>
            <a:r>
              <a:rPr lang="fr-FR" baseline="0" smtClean="0"/>
              <a:t> </a:t>
            </a:r>
            <a:r>
              <a:rPr lang="fr-FR" baseline="0" err="1" smtClean="0"/>
              <a:t>beibringen</a:t>
            </a:r>
            <a:r>
              <a:rPr lang="fr-FR" baseline="0" smtClean="0"/>
              <a:t>, </a:t>
            </a:r>
            <a:r>
              <a:rPr lang="fr-FR" baseline="0" err="1" smtClean="0"/>
              <a:t>bei</a:t>
            </a:r>
            <a:r>
              <a:rPr lang="fr-FR" baseline="0" smtClean="0"/>
              <a:t> der er </a:t>
            </a:r>
            <a:r>
              <a:rPr lang="fr-FR" baseline="0" err="1" smtClean="0"/>
              <a:t>von</a:t>
            </a:r>
            <a:r>
              <a:rPr lang="fr-FR" baseline="0" smtClean="0"/>
              <a:t> links </a:t>
            </a:r>
            <a:r>
              <a:rPr lang="fr-FR" baseline="0" err="1" smtClean="0"/>
              <a:t>nach</a:t>
            </a:r>
            <a:r>
              <a:rPr lang="fr-FR" baseline="0" smtClean="0"/>
              <a:t> </a:t>
            </a:r>
            <a:r>
              <a:rPr lang="fr-FR" baseline="0" err="1" smtClean="0"/>
              <a:t>rechts</a:t>
            </a:r>
            <a:r>
              <a:rPr lang="fr-FR" baseline="0" smtClean="0"/>
              <a:t> </a:t>
            </a:r>
            <a:r>
              <a:rPr lang="fr-FR" baseline="0" err="1" smtClean="0"/>
              <a:t>schaut</a:t>
            </a:r>
            <a:r>
              <a:rPr lang="fr-FR" baseline="0" smtClean="0"/>
              <a:t>.</a:t>
            </a:r>
            <a:endParaRPr lang="fr-FR" smtClean="0"/>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8</a:t>
            </a:fld>
            <a:endParaRPr lang="fr-FR"/>
          </a:p>
        </p:txBody>
      </p:sp>
    </p:spTree>
    <p:extLst>
      <p:ext uri="{BB962C8B-B14F-4D97-AF65-F5344CB8AC3E}">
        <p14:creationId xmlns:p14="http://schemas.microsoft.com/office/powerpoint/2010/main" val="939996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smtClean="0"/>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9</a:t>
            </a:fld>
            <a:endParaRPr lang="fr-FR"/>
          </a:p>
        </p:txBody>
      </p:sp>
    </p:spTree>
    <p:extLst>
      <p:ext uri="{BB962C8B-B14F-4D97-AF65-F5344CB8AC3E}">
        <p14:creationId xmlns:p14="http://schemas.microsoft.com/office/powerpoint/2010/main" val="952800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err="1" smtClean="0"/>
              <a:t>Nun</a:t>
            </a:r>
            <a:r>
              <a:rPr lang="fr-FR" smtClean="0"/>
              <a:t> </a:t>
            </a:r>
            <a:r>
              <a:rPr lang="fr-FR" err="1" smtClean="0"/>
              <a:t>wollen</a:t>
            </a:r>
            <a:r>
              <a:rPr lang="fr-FR" baseline="0" smtClean="0"/>
              <a:t> </a:t>
            </a:r>
            <a:r>
              <a:rPr lang="fr-FR" baseline="0" err="1" smtClean="0"/>
              <a:t>wir</a:t>
            </a:r>
            <a:r>
              <a:rPr lang="fr-FR" baseline="0" smtClean="0"/>
              <a:t> den NAO </a:t>
            </a:r>
            <a:r>
              <a:rPr lang="fr-FR" baseline="0" err="1" smtClean="0"/>
              <a:t>zum</a:t>
            </a:r>
            <a:r>
              <a:rPr lang="fr-FR" baseline="0" smtClean="0"/>
              <a:t> </a:t>
            </a:r>
            <a:r>
              <a:rPr lang="fr-FR" baseline="0" err="1" smtClean="0"/>
              <a:t>Sprechen</a:t>
            </a:r>
            <a:r>
              <a:rPr lang="fr-FR" baseline="0" smtClean="0"/>
              <a:t> </a:t>
            </a:r>
            <a:r>
              <a:rPr lang="fr-FR" baseline="0" err="1" smtClean="0"/>
              <a:t>bringen</a:t>
            </a:r>
            <a:endParaRPr lang="fr-FR"/>
          </a:p>
        </p:txBody>
      </p:sp>
      <p:sp>
        <p:nvSpPr>
          <p:cNvPr id="4" name="Espace réservé du numéro de diapositive 3"/>
          <p:cNvSpPr>
            <a:spLocks noGrp="1"/>
          </p:cNvSpPr>
          <p:nvPr>
            <p:ph type="sldNum" sz="quarter" idx="10"/>
          </p:nvPr>
        </p:nvSpPr>
        <p:spPr/>
        <p:txBody>
          <a:bodyPr/>
          <a:lstStyle/>
          <a:p>
            <a:fld id="{35DF6877-3D93-4E3B-B86B-C2D1890A3DB7}" type="slidenum">
              <a:rPr lang="fr-FR" smtClean="0"/>
              <a:t>10</a:t>
            </a:fld>
            <a:endParaRPr lang="fr-FR"/>
          </a:p>
        </p:txBody>
      </p:sp>
    </p:spTree>
    <p:extLst>
      <p:ext uri="{BB962C8B-B14F-4D97-AF65-F5344CB8AC3E}">
        <p14:creationId xmlns:p14="http://schemas.microsoft.com/office/powerpoint/2010/main" val="1262314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FD93E608-754E-4CD4-8F23-CEE97051E97B}" type="datetimeFigureOut">
              <a:rPr lang="fr-FR" smtClean="0"/>
              <a:t>30/04/2017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65A6BD5-5400-4036-B5C5-3EA70C661B34}" type="slidenum">
              <a:rPr lang="fr-FR" smtClean="0"/>
              <a:t>‹#›</a:t>
            </a:fld>
            <a:endParaRPr lang="fr-FR"/>
          </a:p>
        </p:txBody>
      </p:sp>
    </p:spTree>
    <p:extLst>
      <p:ext uri="{BB962C8B-B14F-4D97-AF65-F5344CB8AC3E}">
        <p14:creationId xmlns:p14="http://schemas.microsoft.com/office/powerpoint/2010/main" val="3279636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D93E608-754E-4CD4-8F23-CEE97051E97B}" type="datetimeFigureOut">
              <a:rPr lang="fr-FR" smtClean="0"/>
              <a:t>30/04/2017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65A6BD5-5400-4036-B5C5-3EA70C661B34}" type="slidenum">
              <a:rPr lang="fr-FR" smtClean="0"/>
              <a:t>‹#›</a:t>
            </a:fld>
            <a:endParaRPr lang="fr-FR"/>
          </a:p>
        </p:txBody>
      </p:sp>
    </p:spTree>
    <p:extLst>
      <p:ext uri="{BB962C8B-B14F-4D97-AF65-F5344CB8AC3E}">
        <p14:creationId xmlns:p14="http://schemas.microsoft.com/office/powerpoint/2010/main" val="206530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D93E608-754E-4CD4-8F23-CEE97051E97B}" type="datetimeFigureOut">
              <a:rPr lang="fr-FR" smtClean="0"/>
              <a:t>30/04/2017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65A6BD5-5400-4036-B5C5-3EA70C661B34}" type="slidenum">
              <a:rPr lang="fr-FR" smtClean="0"/>
              <a:t>‹#›</a:t>
            </a:fld>
            <a:endParaRPr lang="fr-FR"/>
          </a:p>
        </p:txBody>
      </p:sp>
    </p:spTree>
    <p:extLst>
      <p:ext uri="{BB962C8B-B14F-4D97-AF65-F5344CB8AC3E}">
        <p14:creationId xmlns:p14="http://schemas.microsoft.com/office/powerpoint/2010/main" val="347986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D93E608-754E-4CD4-8F23-CEE97051E97B}" type="datetimeFigureOut">
              <a:rPr lang="fr-FR" smtClean="0"/>
              <a:t>30/04/2017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65A6BD5-5400-4036-B5C5-3EA70C661B34}" type="slidenum">
              <a:rPr lang="fr-FR" smtClean="0"/>
              <a:t>‹#›</a:t>
            </a:fld>
            <a:endParaRPr lang="fr-FR"/>
          </a:p>
        </p:txBody>
      </p:sp>
    </p:spTree>
    <p:extLst>
      <p:ext uri="{BB962C8B-B14F-4D97-AF65-F5344CB8AC3E}">
        <p14:creationId xmlns:p14="http://schemas.microsoft.com/office/powerpoint/2010/main" val="116535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FD93E608-754E-4CD4-8F23-CEE97051E97B}" type="datetimeFigureOut">
              <a:rPr lang="fr-FR" smtClean="0"/>
              <a:t>30/04/2017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65A6BD5-5400-4036-B5C5-3EA70C661B34}" type="slidenum">
              <a:rPr lang="fr-FR" smtClean="0"/>
              <a:t>‹#›</a:t>
            </a:fld>
            <a:endParaRPr lang="fr-FR"/>
          </a:p>
        </p:txBody>
      </p:sp>
    </p:spTree>
    <p:extLst>
      <p:ext uri="{BB962C8B-B14F-4D97-AF65-F5344CB8AC3E}">
        <p14:creationId xmlns:p14="http://schemas.microsoft.com/office/powerpoint/2010/main" val="33756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FD93E608-754E-4CD4-8F23-CEE97051E97B}" type="datetimeFigureOut">
              <a:rPr lang="fr-FR" smtClean="0"/>
              <a:t>30/04/2017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65A6BD5-5400-4036-B5C5-3EA70C661B34}" type="slidenum">
              <a:rPr lang="fr-FR" smtClean="0"/>
              <a:t>‹#›</a:t>
            </a:fld>
            <a:endParaRPr lang="fr-FR"/>
          </a:p>
        </p:txBody>
      </p:sp>
    </p:spTree>
    <p:extLst>
      <p:ext uri="{BB962C8B-B14F-4D97-AF65-F5344CB8AC3E}">
        <p14:creationId xmlns:p14="http://schemas.microsoft.com/office/powerpoint/2010/main" val="2425904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FD93E608-754E-4CD4-8F23-CEE97051E97B}" type="datetimeFigureOut">
              <a:rPr lang="fr-FR" smtClean="0"/>
              <a:t>30/04/2017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65A6BD5-5400-4036-B5C5-3EA70C661B34}" type="slidenum">
              <a:rPr lang="fr-FR" smtClean="0"/>
              <a:t>‹#›</a:t>
            </a:fld>
            <a:endParaRPr lang="fr-FR"/>
          </a:p>
        </p:txBody>
      </p:sp>
    </p:spTree>
    <p:extLst>
      <p:ext uri="{BB962C8B-B14F-4D97-AF65-F5344CB8AC3E}">
        <p14:creationId xmlns:p14="http://schemas.microsoft.com/office/powerpoint/2010/main" val="216757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FD93E608-754E-4CD4-8F23-CEE97051E97B}" type="datetimeFigureOut">
              <a:rPr lang="fr-FR" smtClean="0"/>
              <a:t>30/04/2017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65A6BD5-5400-4036-B5C5-3EA70C661B34}" type="slidenum">
              <a:rPr lang="fr-FR" smtClean="0"/>
              <a:t>‹#›</a:t>
            </a:fld>
            <a:endParaRPr lang="fr-FR"/>
          </a:p>
        </p:txBody>
      </p:sp>
    </p:spTree>
    <p:extLst>
      <p:ext uri="{BB962C8B-B14F-4D97-AF65-F5344CB8AC3E}">
        <p14:creationId xmlns:p14="http://schemas.microsoft.com/office/powerpoint/2010/main" val="2662004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D93E608-754E-4CD4-8F23-CEE97051E97B}" type="datetimeFigureOut">
              <a:rPr lang="fr-FR" smtClean="0"/>
              <a:t>30/04/2017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65A6BD5-5400-4036-B5C5-3EA70C661B34}" type="slidenum">
              <a:rPr lang="fr-FR" smtClean="0"/>
              <a:t>‹#›</a:t>
            </a:fld>
            <a:endParaRPr lang="fr-FR"/>
          </a:p>
        </p:txBody>
      </p:sp>
    </p:spTree>
    <p:extLst>
      <p:ext uri="{BB962C8B-B14F-4D97-AF65-F5344CB8AC3E}">
        <p14:creationId xmlns:p14="http://schemas.microsoft.com/office/powerpoint/2010/main" val="2829343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FD93E608-754E-4CD4-8F23-CEE97051E97B}" type="datetimeFigureOut">
              <a:rPr lang="fr-FR" smtClean="0"/>
              <a:t>30/04/2017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65A6BD5-5400-4036-B5C5-3EA70C661B34}" type="slidenum">
              <a:rPr lang="fr-FR" smtClean="0"/>
              <a:t>‹#›</a:t>
            </a:fld>
            <a:endParaRPr lang="fr-FR"/>
          </a:p>
        </p:txBody>
      </p:sp>
    </p:spTree>
    <p:extLst>
      <p:ext uri="{BB962C8B-B14F-4D97-AF65-F5344CB8AC3E}">
        <p14:creationId xmlns:p14="http://schemas.microsoft.com/office/powerpoint/2010/main" val="2770321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FD93E608-754E-4CD4-8F23-CEE97051E97B}" type="datetimeFigureOut">
              <a:rPr lang="fr-FR" smtClean="0"/>
              <a:t>30/04/2017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65A6BD5-5400-4036-B5C5-3EA70C661B34}" type="slidenum">
              <a:rPr lang="fr-FR" smtClean="0"/>
              <a:t>‹#›</a:t>
            </a:fld>
            <a:endParaRPr lang="fr-FR"/>
          </a:p>
        </p:txBody>
      </p:sp>
    </p:spTree>
    <p:extLst>
      <p:ext uri="{BB962C8B-B14F-4D97-AF65-F5344CB8AC3E}">
        <p14:creationId xmlns:p14="http://schemas.microsoft.com/office/powerpoint/2010/main" val="42337835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93E608-754E-4CD4-8F23-CEE97051E97B}" type="datetimeFigureOut">
              <a:rPr lang="fr-FR" smtClean="0"/>
              <a:t>30/04/2017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A6BD5-5400-4036-B5C5-3EA70C661B34}" type="slidenum">
              <a:rPr lang="fr-FR" smtClean="0"/>
              <a:t>‹#›</a:t>
            </a:fld>
            <a:endParaRPr lang="fr-FR"/>
          </a:p>
        </p:txBody>
      </p:sp>
    </p:spTree>
    <p:extLst>
      <p:ext uri="{BB962C8B-B14F-4D97-AF65-F5344CB8AC3E}">
        <p14:creationId xmlns:p14="http://schemas.microsoft.com/office/powerpoint/2010/main" val="3099691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2388" y="-184775"/>
            <a:ext cx="10564162" cy="7042775"/>
          </a:xfrm>
          <a:prstGeom prst="rect">
            <a:avLst/>
          </a:prstGeom>
        </p:spPr>
      </p:pic>
      <p:sp>
        <p:nvSpPr>
          <p:cNvPr id="5" name="Ellipse 4"/>
          <p:cNvSpPr/>
          <p:nvPr/>
        </p:nvSpPr>
        <p:spPr>
          <a:xfrm>
            <a:off x="0" y="-369709"/>
            <a:ext cx="4632285" cy="4438436"/>
          </a:xfrm>
          <a:prstGeom prst="ellipse">
            <a:avLst/>
          </a:prstGeom>
          <a:solidFill>
            <a:srgbClr val="1D9B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ZoneTexte 5"/>
          <p:cNvSpPr txBox="1"/>
          <p:nvPr/>
        </p:nvSpPr>
        <p:spPr>
          <a:xfrm rot="21068728">
            <a:off x="97527" y="763118"/>
            <a:ext cx="4471956" cy="2385268"/>
          </a:xfrm>
          <a:prstGeom prst="rect">
            <a:avLst/>
          </a:prstGeom>
          <a:noFill/>
        </p:spPr>
        <p:txBody>
          <a:bodyPr wrap="square" rtlCol="0">
            <a:spAutoFit/>
          </a:bodyPr>
          <a:lstStyle/>
          <a:p>
            <a:pPr algn="ctr"/>
            <a:r>
              <a:rPr lang="de-DE" sz="3200" b="1" dirty="0" smtClean="0">
                <a:solidFill>
                  <a:schemeClr val="bg1"/>
                </a:solidFill>
                <a:latin typeface="DIN" charset="0"/>
                <a:ea typeface="DIN" charset="0"/>
                <a:cs typeface="DIN" charset="0"/>
              </a:rPr>
              <a:t>Wir programmieren </a:t>
            </a:r>
            <a:br>
              <a:rPr lang="de-DE" sz="3200" b="1" dirty="0" smtClean="0">
                <a:solidFill>
                  <a:schemeClr val="bg1"/>
                </a:solidFill>
                <a:latin typeface="DIN" charset="0"/>
                <a:ea typeface="DIN" charset="0"/>
                <a:cs typeface="DIN" charset="0"/>
              </a:rPr>
            </a:br>
            <a:r>
              <a:rPr lang="de-DE" sz="3200" b="1" dirty="0" smtClean="0">
                <a:solidFill>
                  <a:schemeClr val="bg1"/>
                </a:solidFill>
                <a:latin typeface="DIN" charset="0"/>
                <a:ea typeface="DIN" charset="0"/>
                <a:cs typeface="DIN" charset="0"/>
              </a:rPr>
              <a:t>NAO,</a:t>
            </a:r>
          </a:p>
          <a:p>
            <a:pPr algn="ctr"/>
            <a:r>
              <a:rPr lang="de-DE" sz="3200" b="1" dirty="0" smtClean="0">
                <a:solidFill>
                  <a:schemeClr val="bg1"/>
                </a:solidFill>
                <a:latin typeface="DIN" charset="0"/>
                <a:ea typeface="DIN" charset="0"/>
                <a:cs typeface="DIN" charset="0"/>
              </a:rPr>
              <a:t>Den HUMANOIDEN ROBOTER</a:t>
            </a:r>
          </a:p>
          <a:p>
            <a:pPr algn="ctr"/>
            <a:endParaRPr lang="de-DE" sz="100" b="1" dirty="0" smtClean="0">
              <a:solidFill>
                <a:schemeClr val="bg1"/>
              </a:solidFill>
              <a:latin typeface="DIN" charset="0"/>
              <a:ea typeface="DIN" charset="0"/>
              <a:cs typeface="DIN" charset="0"/>
            </a:endParaRPr>
          </a:p>
          <a:p>
            <a:pPr algn="ctr"/>
            <a:r>
              <a:rPr lang="de-DE" sz="2000" b="1" dirty="0" smtClean="0">
                <a:solidFill>
                  <a:schemeClr val="bg1"/>
                </a:solidFill>
                <a:latin typeface="DIN" charset="0"/>
                <a:ea typeface="DIN" charset="0"/>
                <a:cs typeface="DIN" charset="0"/>
              </a:rPr>
              <a:t>(mit oder ohne Roboter)</a:t>
            </a:r>
            <a:endParaRPr lang="de-DE" sz="2000" b="1" dirty="0">
              <a:solidFill>
                <a:schemeClr val="bg1"/>
              </a:solidFill>
              <a:latin typeface="DIN" charset="0"/>
              <a:ea typeface="DIN" charset="0"/>
              <a:cs typeface="DIN" charset="0"/>
            </a:endParaRP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29" y="6348685"/>
            <a:ext cx="1530284" cy="424909"/>
          </a:xfrm>
          <a:prstGeom prst="rect">
            <a:avLst/>
          </a:prstGeom>
        </p:spPr>
      </p:pic>
      <p:sp>
        <p:nvSpPr>
          <p:cNvPr id="2" name="TextBox 1"/>
          <p:cNvSpPr txBox="1"/>
          <p:nvPr/>
        </p:nvSpPr>
        <p:spPr>
          <a:xfrm>
            <a:off x="1712388" y="6127263"/>
            <a:ext cx="2252870" cy="646331"/>
          </a:xfrm>
          <a:prstGeom prst="rect">
            <a:avLst/>
          </a:prstGeom>
          <a:noFill/>
        </p:spPr>
        <p:txBody>
          <a:bodyPr wrap="square" rtlCol="0">
            <a:spAutoFit/>
          </a:bodyPr>
          <a:lstStyle/>
          <a:p>
            <a:r>
              <a:rPr lang="de-DE" sz="1200" dirty="0" smtClean="0">
                <a:solidFill>
                  <a:schemeClr val="bg1"/>
                </a:solidFill>
              </a:rPr>
              <a:t>von Stefan Höhn</a:t>
            </a:r>
          </a:p>
          <a:p>
            <a:r>
              <a:rPr lang="de-DE" sz="1200" dirty="0" smtClean="0">
                <a:solidFill>
                  <a:schemeClr val="bg1"/>
                </a:solidFill>
              </a:rPr>
              <a:t>basierend auf </a:t>
            </a:r>
            <a:r>
              <a:rPr lang="de-DE" sz="1200" dirty="0" smtClean="0">
                <a:solidFill>
                  <a:schemeClr val="bg1"/>
                </a:solidFill>
              </a:rPr>
              <a:t>Ideen von Nicolas </a:t>
            </a:r>
            <a:r>
              <a:rPr lang="de-DE" sz="1200" dirty="0" err="1" smtClean="0">
                <a:solidFill>
                  <a:schemeClr val="bg1"/>
                </a:solidFill>
              </a:rPr>
              <a:t>Rigaud</a:t>
            </a:r>
            <a:r>
              <a:rPr lang="de-DE" sz="1200" dirty="0">
                <a:solidFill>
                  <a:schemeClr val="bg1"/>
                </a:solidFill>
              </a:rPr>
              <a:t> </a:t>
            </a:r>
            <a:r>
              <a:rPr lang="de-DE" sz="1200" dirty="0" smtClean="0">
                <a:solidFill>
                  <a:schemeClr val="bg1"/>
                </a:solidFill>
              </a:rPr>
              <a:t>und Daniel de Luca</a:t>
            </a:r>
            <a:endParaRPr lang="de-DE" sz="1200" dirty="0">
              <a:solidFill>
                <a:schemeClr val="bg1"/>
              </a:solidFill>
            </a:endParaRPr>
          </a:p>
        </p:txBody>
      </p:sp>
    </p:spTree>
    <p:extLst>
      <p:ext uri="{BB962C8B-B14F-4D97-AF65-F5344CB8AC3E}">
        <p14:creationId xmlns:p14="http://schemas.microsoft.com/office/powerpoint/2010/main" val="33914798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428" y="-11047"/>
            <a:ext cx="10011267"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ZoneTexte 3"/>
          <p:cNvSpPr txBox="1"/>
          <p:nvPr/>
        </p:nvSpPr>
        <p:spPr>
          <a:xfrm>
            <a:off x="0" y="193243"/>
            <a:ext cx="7629099" cy="707886"/>
          </a:xfrm>
          <a:prstGeom prst="rect">
            <a:avLst/>
          </a:prstGeom>
          <a:noFill/>
        </p:spPr>
        <p:txBody>
          <a:bodyPr wrap="square" rtlCol="0">
            <a:spAutoFit/>
          </a:bodyPr>
          <a:lstStyle/>
          <a:p>
            <a:r>
              <a:rPr lang="de-DE" sz="4000" b="1" dirty="0" smtClean="0">
                <a:solidFill>
                  <a:schemeClr val="bg1"/>
                </a:solidFill>
                <a:latin typeface="DIN" charset="0"/>
                <a:ea typeface="DIN" charset="0"/>
                <a:cs typeface="DIN" charset="0"/>
              </a:rPr>
              <a:t>Erste Bewegungen</a:t>
            </a:r>
            <a:endParaRPr lang="de-DE" sz="4000" b="1" dirty="0">
              <a:solidFill>
                <a:schemeClr val="bg1"/>
              </a:solidFill>
              <a:latin typeface="DIN" charset="0"/>
              <a:ea typeface="DIN" charset="0"/>
              <a:cs typeface="DIN" charset="0"/>
            </a:endParaRPr>
          </a:p>
        </p:txBody>
      </p:sp>
      <p:pic>
        <p:nvPicPr>
          <p:cNvPr id="3" name="Picture 2"/>
          <p:cNvPicPr>
            <a:picLocks noChangeAspect="1"/>
          </p:cNvPicPr>
          <p:nvPr/>
        </p:nvPicPr>
        <p:blipFill>
          <a:blip r:embed="rId3"/>
          <a:stretch>
            <a:fillRect/>
          </a:stretch>
        </p:blipFill>
        <p:spPr>
          <a:xfrm>
            <a:off x="445744" y="1780654"/>
            <a:ext cx="11061700" cy="4470400"/>
          </a:xfrm>
          <a:prstGeom prst="rect">
            <a:avLst/>
          </a:prstGeom>
        </p:spPr>
      </p:pic>
    </p:spTree>
    <p:extLst>
      <p:ext uri="{BB962C8B-B14F-4D97-AF65-F5344CB8AC3E}">
        <p14:creationId xmlns:p14="http://schemas.microsoft.com/office/powerpoint/2010/main" val="2077539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428" y="-11047"/>
            <a:ext cx="10011267"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ZoneTexte 3"/>
          <p:cNvSpPr txBox="1"/>
          <p:nvPr/>
        </p:nvSpPr>
        <p:spPr>
          <a:xfrm>
            <a:off x="0" y="193243"/>
            <a:ext cx="11953188" cy="707886"/>
          </a:xfrm>
          <a:prstGeom prst="rect">
            <a:avLst/>
          </a:prstGeom>
          <a:noFill/>
        </p:spPr>
        <p:txBody>
          <a:bodyPr wrap="square" rtlCol="0">
            <a:spAutoFit/>
          </a:bodyPr>
          <a:lstStyle/>
          <a:p>
            <a:r>
              <a:rPr lang="de-DE" sz="4000" b="1" dirty="0" smtClean="0">
                <a:solidFill>
                  <a:schemeClr val="bg1"/>
                </a:solidFill>
                <a:latin typeface="DIN" charset="0"/>
                <a:ea typeface="DIN" charset="0"/>
                <a:cs typeface="DIN" charset="0"/>
              </a:rPr>
              <a:t>Folge mir</a:t>
            </a:r>
            <a:endParaRPr lang="de-DE" sz="4000" b="1" dirty="0">
              <a:solidFill>
                <a:schemeClr val="bg1"/>
              </a:solidFill>
              <a:latin typeface="DIN" charset="0"/>
              <a:ea typeface="DIN" charset="0"/>
              <a:cs typeface="DIN" charset="0"/>
            </a:endParaRPr>
          </a:p>
        </p:txBody>
      </p:sp>
      <p:sp>
        <p:nvSpPr>
          <p:cNvPr id="18" name="Oval 17"/>
          <p:cNvSpPr/>
          <p:nvPr/>
        </p:nvSpPr>
        <p:spPr>
          <a:xfrm>
            <a:off x="6646548" y="5716493"/>
            <a:ext cx="414128" cy="398963"/>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747494" y="1309349"/>
            <a:ext cx="8458200" cy="5080000"/>
          </a:xfrm>
          <a:prstGeom prst="rect">
            <a:avLst/>
          </a:prstGeom>
        </p:spPr>
      </p:pic>
    </p:spTree>
    <p:extLst>
      <p:ext uri="{BB962C8B-B14F-4D97-AF65-F5344CB8AC3E}">
        <p14:creationId xmlns:p14="http://schemas.microsoft.com/office/powerpoint/2010/main" val="324880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772044" y="4060478"/>
            <a:ext cx="7419956" cy="146311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stretch>
            <a:fillRect/>
          </a:stretch>
        </p:blipFill>
        <p:spPr>
          <a:xfrm>
            <a:off x="4890052" y="4524180"/>
            <a:ext cx="7235303" cy="797622"/>
          </a:xfrm>
          <a:prstGeom prst="rect">
            <a:avLst/>
          </a:prstGeom>
        </p:spPr>
      </p:pic>
      <p:sp>
        <p:nvSpPr>
          <p:cNvPr id="29" name="ZoneTexte 7"/>
          <p:cNvSpPr txBox="1"/>
          <p:nvPr/>
        </p:nvSpPr>
        <p:spPr>
          <a:xfrm>
            <a:off x="395066" y="2330828"/>
            <a:ext cx="5364204" cy="1015663"/>
          </a:xfrm>
          <a:prstGeom prst="rect">
            <a:avLst/>
          </a:prstGeom>
          <a:noFill/>
        </p:spPr>
        <p:txBody>
          <a:bodyPr wrap="square" rtlCol="0">
            <a:spAutoFit/>
          </a:bodyPr>
          <a:lstStyle/>
          <a:p>
            <a:r>
              <a:rPr lang="de-DE" sz="2000" dirty="0" smtClean="0"/>
              <a:t>Mit einem Rechts-Klick auf den Haupt-Plan eine neue </a:t>
            </a:r>
            <a:r>
              <a:rPr lang="de-DE" sz="2000" b="1" dirty="0" smtClean="0">
                <a:solidFill>
                  <a:srgbClr val="1D9BD7"/>
                </a:solidFill>
              </a:rPr>
              <a:t>Timeline </a:t>
            </a:r>
            <a:r>
              <a:rPr lang="de-DE" sz="2000" dirty="0" smtClean="0"/>
              <a:t>Box erstellen. </a:t>
            </a:r>
            <a:br>
              <a:rPr lang="de-DE" sz="2000" dirty="0" smtClean="0"/>
            </a:br>
            <a:r>
              <a:rPr lang="de-DE" sz="2000" dirty="0" smtClean="0"/>
              <a:t>Nenne sie </a:t>
            </a:r>
            <a:r>
              <a:rPr lang="de-DE" sz="2000" b="1" i="1" dirty="0" smtClean="0"/>
              <a:t>Kopfbewegung</a:t>
            </a:r>
          </a:p>
        </p:txBody>
      </p:sp>
      <p:sp>
        <p:nvSpPr>
          <p:cNvPr id="30" name="Rectangle 29"/>
          <p:cNvSpPr/>
          <p:nvPr/>
        </p:nvSpPr>
        <p:spPr>
          <a:xfrm>
            <a:off x="395066" y="3536153"/>
            <a:ext cx="4848840" cy="1631216"/>
          </a:xfrm>
          <a:prstGeom prst="rect">
            <a:avLst/>
          </a:prstGeom>
        </p:spPr>
        <p:txBody>
          <a:bodyPr wrap="square">
            <a:spAutoFit/>
          </a:bodyPr>
          <a:lstStyle/>
          <a:p>
            <a:r>
              <a:rPr lang="de-DE" sz="2000" b="1" dirty="0" smtClean="0"/>
              <a:t>Verbinde sie mit der Aufstehen-Box </a:t>
            </a:r>
            <a:r>
              <a:rPr lang="de-DE" sz="2000" dirty="0" smtClean="0"/>
              <a:t>wie im Bild rechts zu sehen</a:t>
            </a:r>
          </a:p>
          <a:p>
            <a:endParaRPr lang="de-DE" sz="2000" b="1" dirty="0" smtClean="0"/>
          </a:p>
          <a:p>
            <a:r>
              <a:rPr lang="de-DE" sz="2000" b="1" dirty="0" smtClean="0"/>
              <a:t>Doppel-Klick</a:t>
            </a:r>
            <a:r>
              <a:rPr lang="de-DE" sz="2000" dirty="0" smtClean="0"/>
              <a:t> in die Mitte der Box für den </a:t>
            </a:r>
            <a:r>
              <a:rPr lang="de-DE" sz="2000" b="1" dirty="0" err="1" smtClean="0">
                <a:solidFill>
                  <a:srgbClr val="1D9BD7"/>
                </a:solidFill>
              </a:rPr>
              <a:t>Bewegungs</a:t>
            </a:r>
            <a:r>
              <a:rPr lang="de-DE" sz="2000" b="1" dirty="0" smtClean="0">
                <a:solidFill>
                  <a:srgbClr val="1D9BD7"/>
                </a:solidFill>
              </a:rPr>
              <a:t> Modus</a:t>
            </a:r>
            <a:endParaRPr lang="de-DE" sz="2000" b="1" i="1" dirty="0">
              <a:solidFill>
                <a:srgbClr val="1D9BD7"/>
              </a:solidFill>
            </a:endParaRPr>
          </a:p>
        </p:txBody>
      </p:sp>
      <p:sp>
        <p:nvSpPr>
          <p:cNvPr id="31" name="ZoneTexte 15"/>
          <p:cNvSpPr txBox="1"/>
          <p:nvPr/>
        </p:nvSpPr>
        <p:spPr>
          <a:xfrm>
            <a:off x="2811294" y="5853581"/>
            <a:ext cx="7344383" cy="707886"/>
          </a:xfrm>
          <a:prstGeom prst="rect">
            <a:avLst/>
          </a:prstGeom>
          <a:noFill/>
        </p:spPr>
        <p:txBody>
          <a:bodyPr wrap="square" rtlCol="0">
            <a:spAutoFit/>
          </a:bodyPr>
          <a:lstStyle/>
          <a:p>
            <a:r>
              <a:rPr lang="de-DE" sz="2000" dirty="0" smtClean="0"/>
              <a:t>Wir werden </a:t>
            </a:r>
            <a:r>
              <a:rPr lang="de-DE" sz="2000" b="1" dirty="0" err="1" smtClean="0">
                <a:solidFill>
                  <a:srgbClr val="1D9BD7"/>
                </a:solidFill>
              </a:rPr>
              <a:t>key</a:t>
            </a:r>
            <a:r>
              <a:rPr lang="de-DE" sz="2000" b="1" dirty="0" smtClean="0">
                <a:solidFill>
                  <a:srgbClr val="1D9BD7"/>
                </a:solidFill>
              </a:rPr>
              <a:t> </a:t>
            </a:r>
            <a:r>
              <a:rPr lang="de-DE" sz="2000" b="1" dirty="0" err="1" smtClean="0">
                <a:solidFill>
                  <a:srgbClr val="1D9BD7"/>
                </a:solidFill>
              </a:rPr>
              <a:t>frames</a:t>
            </a:r>
            <a:r>
              <a:rPr lang="de-DE" sz="2000" b="1" dirty="0" smtClean="0"/>
              <a:t> </a:t>
            </a:r>
            <a:r>
              <a:rPr lang="de-DE" sz="2000" dirty="0" smtClean="0"/>
              <a:t>auf der Timeline erstellen </a:t>
            </a:r>
            <a:br>
              <a:rPr lang="de-DE" sz="2000" dirty="0" smtClean="0"/>
            </a:br>
            <a:r>
              <a:rPr lang="de-DE" sz="2000" dirty="0" smtClean="0"/>
              <a:t>und für jeden eine </a:t>
            </a:r>
            <a:r>
              <a:rPr lang="de-DE" sz="2000" b="1" dirty="0" smtClean="0"/>
              <a:t>Position </a:t>
            </a:r>
            <a:r>
              <a:rPr lang="de-DE" sz="2000" dirty="0" smtClean="0"/>
              <a:t>für NAOs Kopf </a:t>
            </a:r>
            <a:r>
              <a:rPr lang="de-DE" sz="2000" b="1" dirty="0" smtClean="0"/>
              <a:t>definieren</a:t>
            </a:r>
          </a:p>
        </p:txBody>
      </p:sp>
      <p:pic>
        <p:nvPicPr>
          <p:cNvPr id="32"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619" y="800798"/>
            <a:ext cx="6087122" cy="3165304"/>
          </a:xfrm>
          <a:prstGeom prst="rect">
            <a:avLst/>
          </a:prstGeom>
        </p:spPr>
      </p:pic>
      <p:sp>
        <p:nvSpPr>
          <p:cNvPr id="33" name="Ellipse 9"/>
          <p:cNvSpPr/>
          <p:nvPr/>
        </p:nvSpPr>
        <p:spPr>
          <a:xfrm>
            <a:off x="10399430" y="2233128"/>
            <a:ext cx="1383085" cy="1397399"/>
          </a:xfrm>
          <a:prstGeom prst="ellipse">
            <a:avLst/>
          </a:prstGeom>
          <a:noFill/>
          <a:ln w="57150">
            <a:solidFill>
              <a:srgbClr val="1D9B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4" name="Connecteur droit avec flèche 12"/>
          <p:cNvCxnSpPr/>
          <p:nvPr/>
        </p:nvCxnSpPr>
        <p:spPr>
          <a:xfrm flipH="1">
            <a:off x="7578772" y="3249610"/>
            <a:ext cx="2820659" cy="1257500"/>
          </a:xfrm>
          <a:prstGeom prst="straightConnector1">
            <a:avLst/>
          </a:prstGeom>
          <a:ln w="57150">
            <a:solidFill>
              <a:srgbClr val="1D9BD7"/>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5"/>
          <a:stretch>
            <a:fillRect/>
          </a:stretch>
        </p:blipFill>
        <p:spPr>
          <a:xfrm>
            <a:off x="6271636" y="2591106"/>
            <a:ext cx="2580075" cy="757522"/>
          </a:xfrm>
          <a:prstGeom prst="rect">
            <a:avLst/>
          </a:prstGeom>
        </p:spPr>
      </p:pic>
      <p:sp>
        <p:nvSpPr>
          <p:cNvPr id="36" name="TextBox 35"/>
          <p:cNvSpPr txBox="1"/>
          <p:nvPr/>
        </p:nvSpPr>
        <p:spPr>
          <a:xfrm>
            <a:off x="10645729" y="2628237"/>
            <a:ext cx="823944" cy="161583"/>
          </a:xfrm>
          <a:prstGeom prst="rect">
            <a:avLst/>
          </a:prstGeom>
          <a:solidFill>
            <a:schemeClr val="bg1">
              <a:lumMod val="95000"/>
            </a:schemeClr>
          </a:solidFill>
        </p:spPr>
        <p:txBody>
          <a:bodyPr wrap="none" lIns="0" tIns="0" rIns="0" bIns="0" rtlCol="0">
            <a:spAutoFit/>
          </a:bodyPr>
          <a:lstStyle/>
          <a:p>
            <a:r>
              <a:rPr lang="de-DE" sz="1050" smtClean="0"/>
              <a:t>Kopfbewegung</a:t>
            </a:r>
            <a:endParaRPr lang="de-DE" sz="1050"/>
          </a:p>
        </p:txBody>
      </p:sp>
      <p:sp>
        <p:nvSpPr>
          <p:cNvPr id="37" name="Rounded Rectangle 36"/>
          <p:cNvSpPr/>
          <p:nvPr/>
        </p:nvSpPr>
        <p:spPr>
          <a:xfrm>
            <a:off x="6612833" y="4342316"/>
            <a:ext cx="166437" cy="730109"/>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solidFill>
                <a:schemeClr val="tx1"/>
              </a:solidFill>
            </a:endParaRPr>
          </a:p>
        </p:txBody>
      </p:sp>
      <p:sp>
        <p:nvSpPr>
          <p:cNvPr id="38" name="Rounded Rectangle 37"/>
          <p:cNvSpPr/>
          <p:nvPr/>
        </p:nvSpPr>
        <p:spPr>
          <a:xfrm>
            <a:off x="11782515" y="4342317"/>
            <a:ext cx="211938" cy="73010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ounded Rectangle 38"/>
          <p:cNvSpPr/>
          <p:nvPr/>
        </p:nvSpPr>
        <p:spPr>
          <a:xfrm>
            <a:off x="9317163" y="4369125"/>
            <a:ext cx="142416" cy="650292"/>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0" name="Straight Arrow Connector 39"/>
          <p:cNvCxnSpPr/>
          <p:nvPr/>
        </p:nvCxnSpPr>
        <p:spPr>
          <a:xfrm flipV="1">
            <a:off x="5297460" y="5024339"/>
            <a:ext cx="5801863" cy="90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297460" y="5024961"/>
            <a:ext cx="3462227" cy="90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7460" y="5042654"/>
            <a:ext cx="1775143" cy="885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428" y="-11047"/>
            <a:ext cx="7082031"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ZoneTexte 3"/>
          <p:cNvSpPr txBox="1"/>
          <p:nvPr/>
        </p:nvSpPr>
        <p:spPr>
          <a:xfrm>
            <a:off x="0" y="193243"/>
            <a:ext cx="6941976" cy="707886"/>
          </a:xfrm>
          <a:prstGeom prst="rect">
            <a:avLst/>
          </a:prstGeom>
          <a:noFill/>
        </p:spPr>
        <p:txBody>
          <a:bodyPr wrap="square" rtlCol="0">
            <a:spAutoFit/>
          </a:bodyPr>
          <a:lstStyle/>
          <a:p>
            <a:r>
              <a:rPr lang="de-DE" sz="4000" b="1" smtClean="0">
                <a:solidFill>
                  <a:schemeClr val="bg1"/>
                </a:solidFill>
                <a:latin typeface="DIN" charset="0"/>
                <a:ea typeface="DIN" charset="0"/>
                <a:cs typeface="DIN" charset="0"/>
              </a:rPr>
              <a:t>NAO lernt, sich zu bewegen</a:t>
            </a:r>
            <a:endParaRPr lang="de-DE" sz="4000" b="1">
              <a:solidFill>
                <a:schemeClr val="bg1"/>
              </a:solidFill>
              <a:latin typeface="DIN" charset="0"/>
              <a:ea typeface="DIN" charset="0"/>
              <a:cs typeface="DIN" charset="0"/>
            </a:endParaRPr>
          </a:p>
        </p:txBody>
      </p:sp>
      <p:sp>
        <p:nvSpPr>
          <p:cNvPr id="45" name="Rectangle 44"/>
          <p:cNvSpPr/>
          <p:nvPr/>
        </p:nvSpPr>
        <p:spPr>
          <a:xfrm>
            <a:off x="8556570" y="5946195"/>
            <a:ext cx="3541687" cy="7801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smtClean="0">
                <a:solidFill>
                  <a:schemeClr val="tx1"/>
                </a:solidFill>
              </a:rPr>
              <a:t>Tipp: Key </a:t>
            </a:r>
            <a:r>
              <a:rPr lang="de-DE" sz="1400" err="1" smtClean="0">
                <a:solidFill>
                  <a:schemeClr val="tx1"/>
                </a:solidFill>
              </a:rPr>
              <a:t>frame</a:t>
            </a:r>
            <a:r>
              <a:rPr lang="de-DE" sz="1400" smtClean="0">
                <a:solidFill>
                  <a:schemeClr val="tx1"/>
                </a:solidFill>
              </a:rPr>
              <a:t> heißt übersetzt „Schlüssel stelle“, also ein Punkt in der Zeitstrecke, an der wir etwas besonderes machen möchten.</a:t>
            </a:r>
          </a:p>
        </p:txBody>
      </p:sp>
      <p:sp>
        <p:nvSpPr>
          <p:cNvPr id="46" name="TextBox 45"/>
          <p:cNvSpPr txBox="1"/>
          <p:nvPr/>
        </p:nvSpPr>
        <p:spPr>
          <a:xfrm>
            <a:off x="11099323" y="4061960"/>
            <a:ext cx="655949" cy="369332"/>
          </a:xfrm>
          <a:prstGeom prst="rect">
            <a:avLst/>
          </a:prstGeom>
          <a:noFill/>
        </p:spPr>
        <p:txBody>
          <a:bodyPr wrap="none" rtlCol="0">
            <a:spAutoFit/>
          </a:bodyPr>
          <a:lstStyle/>
          <a:p>
            <a:r>
              <a:rPr lang="de-DE" dirty="0" smtClean="0"/>
              <a:t>Ende</a:t>
            </a:r>
            <a:endParaRPr lang="de-DE" dirty="0"/>
          </a:p>
        </p:txBody>
      </p:sp>
      <p:sp>
        <p:nvSpPr>
          <p:cNvPr id="47" name="TextBox 46"/>
          <p:cNvSpPr txBox="1"/>
          <p:nvPr/>
        </p:nvSpPr>
        <p:spPr>
          <a:xfrm>
            <a:off x="6460697" y="4048928"/>
            <a:ext cx="846001" cy="369332"/>
          </a:xfrm>
          <a:prstGeom prst="rect">
            <a:avLst/>
          </a:prstGeom>
          <a:noFill/>
        </p:spPr>
        <p:txBody>
          <a:bodyPr wrap="none" rtlCol="0">
            <a:spAutoFit/>
          </a:bodyPr>
          <a:lstStyle/>
          <a:p>
            <a:r>
              <a:rPr lang="en-US" smtClean="0"/>
              <a:t>Anfang</a:t>
            </a:r>
            <a:endParaRPr lang="en-US"/>
          </a:p>
        </p:txBody>
      </p:sp>
      <p:sp>
        <p:nvSpPr>
          <p:cNvPr id="48" name="TextBox 47"/>
          <p:cNvSpPr txBox="1"/>
          <p:nvPr/>
        </p:nvSpPr>
        <p:spPr>
          <a:xfrm>
            <a:off x="8681040" y="4107666"/>
            <a:ext cx="1659621" cy="276999"/>
          </a:xfrm>
          <a:prstGeom prst="rect">
            <a:avLst/>
          </a:prstGeom>
          <a:noFill/>
        </p:spPr>
        <p:txBody>
          <a:bodyPr wrap="none" rtlCol="0">
            <a:spAutoFit/>
          </a:bodyPr>
          <a:lstStyle/>
          <a:p>
            <a:r>
              <a:rPr lang="de-DE" sz="1200" dirty="0" err="1" smtClean="0"/>
              <a:t>click</a:t>
            </a:r>
            <a:r>
              <a:rPr lang="de-DE" sz="1200" dirty="0" smtClean="0"/>
              <a:t>--&gt;aktuelle Position</a:t>
            </a:r>
            <a:endParaRPr lang="de-DE" sz="1200" dirty="0"/>
          </a:p>
        </p:txBody>
      </p:sp>
      <p:cxnSp>
        <p:nvCxnSpPr>
          <p:cNvPr id="49" name="Straight Arrow Connector 48"/>
          <p:cNvCxnSpPr/>
          <p:nvPr/>
        </p:nvCxnSpPr>
        <p:spPr>
          <a:xfrm flipV="1">
            <a:off x="5297460" y="4976338"/>
            <a:ext cx="2575918" cy="952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5519255" y="5023716"/>
            <a:ext cx="4168084" cy="904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5388353" y="4954130"/>
            <a:ext cx="5011077" cy="974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0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36715" y="1619132"/>
            <a:ext cx="4848840" cy="1015663"/>
          </a:xfrm>
          <a:prstGeom prst="rect">
            <a:avLst/>
          </a:prstGeom>
          <a:noFill/>
        </p:spPr>
        <p:txBody>
          <a:bodyPr wrap="square" rtlCol="0">
            <a:spAutoFit/>
          </a:bodyPr>
          <a:lstStyle/>
          <a:p>
            <a:r>
              <a:rPr lang="de-DE" sz="2000" smtClean="0"/>
              <a:t>In der Timeline die blaue Linie auf </a:t>
            </a:r>
            <a:r>
              <a:rPr lang="de-DE" sz="2000" b="1" smtClean="0">
                <a:solidFill>
                  <a:srgbClr val="1D9BD7"/>
                </a:solidFill>
              </a:rPr>
              <a:t>Frame 25</a:t>
            </a:r>
            <a:r>
              <a:rPr lang="de-DE" sz="2000" smtClean="0">
                <a:solidFill>
                  <a:srgbClr val="1D9BD7"/>
                </a:solidFill>
              </a:rPr>
              <a:t> bewegen </a:t>
            </a:r>
            <a:r>
              <a:rPr lang="de-DE" sz="2000" smtClean="0"/>
              <a:t>(einfach auf die Stelle klicken)</a:t>
            </a:r>
            <a:r>
              <a:rPr lang="de-DE" sz="2000" smtClean="0">
                <a:solidFill>
                  <a:srgbClr val="1D9BD7"/>
                </a:solidFill>
              </a:rPr>
              <a:t>, </a:t>
            </a:r>
            <a:br>
              <a:rPr lang="de-DE" sz="2000" smtClean="0">
                <a:solidFill>
                  <a:srgbClr val="1D9BD7"/>
                </a:solidFill>
              </a:rPr>
            </a:br>
            <a:r>
              <a:rPr lang="de-DE" sz="2000" smtClean="0"/>
              <a:t>dann </a:t>
            </a:r>
            <a:r>
              <a:rPr lang="de-DE" sz="2000" b="1" smtClean="0"/>
              <a:t>im Simulator </a:t>
            </a:r>
            <a:r>
              <a:rPr lang="de-DE" sz="2000" smtClean="0"/>
              <a:t>auf </a:t>
            </a:r>
            <a:r>
              <a:rPr lang="de-DE" sz="2000" b="1" smtClean="0"/>
              <a:t>NAOs Kopf </a:t>
            </a:r>
            <a:r>
              <a:rPr lang="de-DE" sz="2000" smtClean="0"/>
              <a:t>klicken</a:t>
            </a:r>
            <a:endParaRPr lang="de-DE" sz="2000" i="1" smtClean="0"/>
          </a:p>
        </p:txBody>
      </p:sp>
      <p:sp>
        <p:nvSpPr>
          <p:cNvPr id="2" name="Rectangle 1"/>
          <p:cNvSpPr/>
          <p:nvPr/>
        </p:nvSpPr>
        <p:spPr>
          <a:xfrm>
            <a:off x="136539" y="2898692"/>
            <a:ext cx="4848840" cy="400110"/>
          </a:xfrm>
          <a:prstGeom prst="rect">
            <a:avLst/>
          </a:prstGeom>
        </p:spPr>
        <p:txBody>
          <a:bodyPr wrap="square">
            <a:spAutoFit/>
          </a:bodyPr>
          <a:lstStyle/>
          <a:p>
            <a:r>
              <a:rPr lang="de-DE" sz="2000" smtClean="0"/>
              <a:t>Den </a:t>
            </a:r>
            <a:r>
              <a:rPr lang="de-DE" sz="2000" b="1" smtClean="0"/>
              <a:t>Winkel des Kopf Motors </a:t>
            </a:r>
            <a:r>
              <a:rPr lang="de-DE" sz="2000" smtClean="0"/>
              <a:t>anpassen</a:t>
            </a:r>
            <a:endParaRPr lang="de-DE" sz="2000" b="1" i="1">
              <a:solidFill>
                <a:srgbClr val="1D9BD7"/>
              </a:solidFill>
            </a:endParaRPr>
          </a:p>
        </p:txBody>
      </p:sp>
      <p:sp>
        <p:nvSpPr>
          <p:cNvPr id="16" name="ZoneTexte 15"/>
          <p:cNvSpPr txBox="1"/>
          <p:nvPr/>
        </p:nvSpPr>
        <p:spPr>
          <a:xfrm>
            <a:off x="136715" y="3633246"/>
            <a:ext cx="4625066" cy="1015663"/>
          </a:xfrm>
          <a:prstGeom prst="rect">
            <a:avLst/>
          </a:prstGeom>
          <a:noFill/>
        </p:spPr>
        <p:txBody>
          <a:bodyPr wrap="square" rtlCol="0">
            <a:spAutoFit/>
          </a:bodyPr>
          <a:lstStyle/>
          <a:p>
            <a:r>
              <a:rPr lang="de-DE" sz="2000" smtClean="0"/>
              <a:t>Rechts-Klick auf die Timeline </a:t>
            </a:r>
            <a:br>
              <a:rPr lang="de-DE" sz="2000" smtClean="0"/>
            </a:br>
            <a:r>
              <a:rPr lang="de-DE" sz="2000" smtClean="0"/>
              <a:t>und </a:t>
            </a:r>
            <a:r>
              <a:rPr lang="de-DE" sz="2000" b="1" smtClean="0">
                <a:solidFill>
                  <a:srgbClr val="1D9BD7"/>
                </a:solidFill>
              </a:rPr>
              <a:t>”Store </a:t>
            </a:r>
            <a:r>
              <a:rPr lang="de-DE" sz="2000" b="1" err="1" smtClean="0">
                <a:solidFill>
                  <a:srgbClr val="1D9BD7"/>
                </a:solidFill>
              </a:rPr>
              <a:t>joints</a:t>
            </a:r>
            <a:r>
              <a:rPr lang="de-DE" sz="2000" b="1" smtClean="0">
                <a:solidFill>
                  <a:srgbClr val="1D9BD7"/>
                </a:solidFill>
              </a:rPr>
              <a:t> in Key </a:t>
            </a:r>
            <a:r>
              <a:rPr lang="de-DE" sz="2000" b="1" err="1" smtClean="0">
                <a:solidFill>
                  <a:srgbClr val="1D9BD7"/>
                </a:solidFill>
              </a:rPr>
              <a:t>frame</a:t>
            </a:r>
            <a:r>
              <a:rPr lang="de-DE" sz="2000" b="1" smtClean="0">
                <a:solidFill>
                  <a:srgbClr val="1D9BD7"/>
                </a:solidFill>
              </a:rPr>
              <a:t>” </a:t>
            </a:r>
            <a:r>
              <a:rPr lang="de-DE" sz="2000" smtClean="0"/>
              <a:t>auswählen, um die Position zu speichern</a:t>
            </a:r>
            <a:endParaRPr lang="de-DE" sz="2000" b="1" smtClean="0">
              <a:solidFill>
                <a:srgbClr val="1D9BD7"/>
              </a:solidFill>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977" y="1259679"/>
            <a:ext cx="7323239" cy="4544967"/>
          </a:xfrm>
          <a:prstGeom prst="rect">
            <a:avLst/>
          </a:prstGeom>
        </p:spPr>
      </p:pic>
      <p:sp>
        <p:nvSpPr>
          <p:cNvPr id="13" name="Rectangle 12"/>
          <p:cNvSpPr/>
          <p:nvPr/>
        </p:nvSpPr>
        <p:spPr>
          <a:xfrm>
            <a:off x="136715" y="5132799"/>
            <a:ext cx="3660844" cy="1323439"/>
          </a:xfrm>
          <a:prstGeom prst="rect">
            <a:avLst/>
          </a:prstGeom>
        </p:spPr>
        <p:txBody>
          <a:bodyPr wrap="square">
            <a:spAutoFit/>
          </a:bodyPr>
          <a:lstStyle/>
          <a:p>
            <a:r>
              <a:rPr lang="de-DE" sz="2000" smtClean="0"/>
              <a:t>Dies im Abstand von 25 Frames wiederholen, um die gesamte Bewegung zu erzeugen, die NAO machen soll.</a:t>
            </a:r>
            <a:endParaRPr lang="de-DE" sz="2000" i="1">
              <a:solidFill>
                <a:srgbClr val="1D9BD7"/>
              </a:solidFill>
            </a:endParaRPr>
          </a:p>
        </p:txBody>
      </p:sp>
      <p:sp>
        <p:nvSpPr>
          <p:cNvPr id="9" name="Rectangle 8"/>
          <p:cNvSpPr/>
          <p:nvPr/>
        </p:nvSpPr>
        <p:spPr>
          <a:xfrm>
            <a:off x="-9428" y="-11047"/>
            <a:ext cx="7875134"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ZoneTexte 3"/>
          <p:cNvSpPr txBox="1"/>
          <p:nvPr/>
        </p:nvSpPr>
        <p:spPr>
          <a:xfrm>
            <a:off x="0" y="193243"/>
            <a:ext cx="7651102" cy="707886"/>
          </a:xfrm>
          <a:prstGeom prst="rect">
            <a:avLst/>
          </a:prstGeom>
          <a:noFill/>
        </p:spPr>
        <p:txBody>
          <a:bodyPr wrap="square" rtlCol="0">
            <a:spAutoFit/>
          </a:bodyPr>
          <a:lstStyle/>
          <a:p>
            <a:r>
              <a:rPr lang="de-DE" sz="4000" b="1" smtClean="0">
                <a:solidFill>
                  <a:schemeClr val="bg1"/>
                </a:solidFill>
                <a:latin typeface="DIN" charset="0"/>
                <a:ea typeface="DIN" charset="0"/>
                <a:cs typeface="DIN" charset="0"/>
              </a:rPr>
              <a:t>NAO lernt, sich zu bewegen (2)</a:t>
            </a:r>
            <a:endParaRPr lang="de-DE" sz="4000" b="1">
              <a:solidFill>
                <a:schemeClr val="bg1"/>
              </a:solidFill>
              <a:latin typeface="DIN" charset="0"/>
              <a:ea typeface="DIN" charset="0"/>
              <a:cs typeface="DIN" charset="0"/>
            </a:endParaRPr>
          </a:p>
        </p:txBody>
      </p:sp>
      <p:pic>
        <p:nvPicPr>
          <p:cNvPr id="3" name="Picture 2"/>
          <p:cNvPicPr>
            <a:picLocks noChangeAspect="1"/>
          </p:cNvPicPr>
          <p:nvPr/>
        </p:nvPicPr>
        <p:blipFill>
          <a:blip r:embed="rId4"/>
          <a:stretch>
            <a:fillRect/>
          </a:stretch>
        </p:blipFill>
        <p:spPr>
          <a:xfrm>
            <a:off x="4626865" y="4428428"/>
            <a:ext cx="1980032" cy="2288358"/>
          </a:xfrm>
          <a:prstGeom prst="rect">
            <a:avLst/>
          </a:prstGeom>
          <a:effectLst>
            <a:outerShdw blurRad="50800" dist="76200" dir="2520000" algn="r" rotWithShape="0">
              <a:schemeClr val="bg1">
                <a:alpha val="50000"/>
              </a:schemeClr>
            </a:outerShdw>
          </a:effectLst>
        </p:spPr>
      </p:pic>
      <p:cxnSp>
        <p:nvCxnSpPr>
          <p:cNvPr id="6" name="Straight Arrow Connector 5"/>
          <p:cNvCxnSpPr/>
          <p:nvPr/>
        </p:nvCxnSpPr>
        <p:spPr>
          <a:xfrm>
            <a:off x="3545633" y="4141077"/>
            <a:ext cx="2303354" cy="23264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flipV="1">
            <a:off x="3284376" y="1674735"/>
            <a:ext cx="3489648" cy="216870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436203" y="6271572"/>
            <a:ext cx="2721001" cy="369332"/>
          </a:xfrm>
          <a:prstGeom prst="rect">
            <a:avLst/>
          </a:prstGeom>
          <a:noFill/>
          <a:ln>
            <a:solidFill>
              <a:schemeClr val="accent1"/>
            </a:solidFill>
          </a:ln>
        </p:spPr>
        <p:txBody>
          <a:bodyPr wrap="none" rtlCol="0">
            <a:spAutoFit/>
          </a:bodyPr>
          <a:lstStyle/>
          <a:p>
            <a:r>
              <a:rPr lang="de-DE" dirty="0" smtClean="0"/>
              <a:t>Unbedingt </a:t>
            </a:r>
            <a:r>
              <a:rPr lang="de-DE" dirty="0" smtClean="0">
                <a:solidFill>
                  <a:srgbClr val="FF0000"/>
                </a:solidFill>
              </a:rPr>
              <a:t>„Head“ </a:t>
            </a:r>
            <a:r>
              <a:rPr lang="de-DE" dirty="0" smtClean="0"/>
              <a:t>wählen!</a:t>
            </a:r>
            <a:endParaRPr lang="de-DE" dirty="0"/>
          </a:p>
        </p:txBody>
      </p:sp>
      <p:cxnSp>
        <p:nvCxnSpPr>
          <p:cNvPr id="14" name="Straight Arrow Connector 13"/>
          <p:cNvCxnSpPr>
            <a:stCxn id="5" idx="1"/>
          </p:cNvCxnSpPr>
          <p:nvPr/>
        </p:nvCxnSpPr>
        <p:spPr>
          <a:xfrm flipH="1">
            <a:off x="6597135" y="6456238"/>
            <a:ext cx="8390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052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7"/>
          <p:cNvSpPr txBox="1"/>
          <p:nvPr/>
        </p:nvSpPr>
        <p:spPr>
          <a:xfrm>
            <a:off x="192155" y="1275045"/>
            <a:ext cx="4625066" cy="400110"/>
          </a:xfrm>
          <a:prstGeom prst="rect">
            <a:avLst/>
          </a:prstGeom>
          <a:noFill/>
        </p:spPr>
        <p:txBody>
          <a:bodyPr wrap="square" rtlCol="0">
            <a:spAutoFit/>
          </a:bodyPr>
          <a:lstStyle/>
          <a:p>
            <a:r>
              <a:rPr lang="de-DE" sz="2000" dirty="0" smtClean="0"/>
              <a:t>Zum Ausprobieren </a:t>
            </a:r>
            <a:r>
              <a:rPr lang="de-DE" sz="2000" b="1" dirty="0" smtClean="0">
                <a:solidFill>
                  <a:srgbClr val="1D9BD7"/>
                </a:solidFill>
              </a:rPr>
              <a:t>Play</a:t>
            </a:r>
            <a:r>
              <a:rPr lang="de-DE" sz="2000" dirty="0" smtClean="0">
                <a:solidFill>
                  <a:srgbClr val="1D9BD7"/>
                </a:solidFill>
              </a:rPr>
              <a:t> </a:t>
            </a:r>
            <a:r>
              <a:rPr lang="de-DE" sz="2000" dirty="0" smtClean="0"/>
              <a:t>anklicken</a:t>
            </a:r>
            <a:endParaRPr lang="de-DE" sz="2000" b="1" i="1" dirty="0" smtClean="0"/>
          </a:p>
        </p:txBody>
      </p:sp>
      <p:sp>
        <p:nvSpPr>
          <p:cNvPr id="14" name="Rectangle 13"/>
          <p:cNvSpPr/>
          <p:nvPr/>
        </p:nvSpPr>
        <p:spPr>
          <a:xfrm>
            <a:off x="192155" y="4855012"/>
            <a:ext cx="4848840" cy="400110"/>
          </a:xfrm>
          <a:prstGeom prst="rect">
            <a:avLst/>
          </a:prstGeom>
        </p:spPr>
        <p:txBody>
          <a:bodyPr wrap="square">
            <a:spAutoFit/>
          </a:bodyPr>
          <a:lstStyle/>
          <a:p>
            <a:r>
              <a:rPr lang="de-DE" sz="2000" smtClean="0"/>
              <a:t>Das Projekt auf dem Desktop </a:t>
            </a:r>
            <a:r>
              <a:rPr lang="de-DE" sz="2000" b="1" smtClean="0"/>
              <a:t>speichern</a:t>
            </a:r>
            <a:r>
              <a:rPr lang="de-DE" sz="2000" smtClean="0"/>
              <a:t>.</a:t>
            </a:r>
            <a:endParaRPr lang="de-DE" sz="2000" b="1" i="1">
              <a:solidFill>
                <a:srgbClr val="1D9BD7"/>
              </a:solidFill>
            </a:endParaRPr>
          </a:p>
        </p:txBody>
      </p:sp>
      <p:sp>
        <p:nvSpPr>
          <p:cNvPr id="17" name="ZoneTexte 15"/>
          <p:cNvSpPr txBox="1"/>
          <p:nvPr/>
        </p:nvSpPr>
        <p:spPr>
          <a:xfrm>
            <a:off x="192155" y="3489460"/>
            <a:ext cx="4625066" cy="707886"/>
          </a:xfrm>
          <a:prstGeom prst="rect">
            <a:avLst/>
          </a:prstGeom>
          <a:noFill/>
        </p:spPr>
        <p:txBody>
          <a:bodyPr wrap="square" rtlCol="0">
            <a:spAutoFit/>
          </a:bodyPr>
          <a:lstStyle/>
          <a:p>
            <a:r>
              <a:rPr lang="de-DE" sz="2000" smtClean="0"/>
              <a:t>Eine </a:t>
            </a:r>
            <a:r>
              <a:rPr lang="de-DE" sz="2000" b="1" err="1" smtClean="0">
                <a:solidFill>
                  <a:srgbClr val="1D9BD7"/>
                </a:solidFill>
              </a:rPr>
              <a:t>Wait</a:t>
            </a:r>
            <a:r>
              <a:rPr lang="de-DE" sz="2000" b="1" smtClean="0">
                <a:solidFill>
                  <a:srgbClr val="1D9BD7"/>
                </a:solidFill>
              </a:rPr>
              <a:t> Box</a:t>
            </a:r>
            <a:r>
              <a:rPr lang="de-DE" sz="2000" smtClean="0">
                <a:solidFill>
                  <a:srgbClr val="1D9BD7"/>
                </a:solidFill>
              </a:rPr>
              <a:t> </a:t>
            </a:r>
            <a:r>
              <a:rPr lang="de-DE" sz="2000" b="1" smtClean="0"/>
              <a:t>zwischen </a:t>
            </a:r>
            <a:r>
              <a:rPr lang="de-DE" sz="2000" smtClean="0"/>
              <a:t>die Boxen </a:t>
            </a:r>
            <a:r>
              <a:rPr lang="de-DE" sz="2000" b="1" smtClean="0"/>
              <a:t>“Stand </a:t>
            </a:r>
            <a:r>
              <a:rPr lang="de-DE" sz="2000" b="1" err="1" smtClean="0"/>
              <a:t>Up</a:t>
            </a:r>
            <a:r>
              <a:rPr lang="de-DE" sz="2000" b="1" smtClean="0"/>
              <a:t>” </a:t>
            </a:r>
            <a:r>
              <a:rPr lang="de-DE" sz="2000" smtClean="0"/>
              <a:t>und </a:t>
            </a:r>
            <a:r>
              <a:rPr lang="de-DE" sz="2000" b="1" smtClean="0"/>
              <a:t>Kopf</a:t>
            </a:r>
            <a:r>
              <a:rPr lang="de-DE" sz="2000" smtClean="0"/>
              <a:t> </a:t>
            </a:r>
            <a:r>
              <a:rPr lang="de-DE" sz="2000" b="1" smtClean="0"/>
              <a:t>Animation </a:t>
            </a:r>
            <a:r>
              <a:rPr lang="de-DE" sz="2000" smtClean="0"/>
              <a:t>einfügen</a:t>
            </a:r>
            <a:endParaRPr lang="de-DE" sz="2000" smtClean="0">
              <a:solidFill>
                <a:srgbClr val="1D9BD7"/>
              </a:solidFill>
            </a:endParaRPr>
          </a:p>
        </p:txBody>
      </p:sp>
      <p:pic>
        <p:nvPicPr>
          <p:cNvPr id="18"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3488" y="1930429"/>
            <a:ext cx="6551919" cy="3324693"/>
          </a:xfrm>
          <a:prstGeom prst="rect">
            <a:avLst/>
          </a:prstGeom>
        </p:spPr>
      </p:pic>
      <p:sp>
        <p:nvSpPr>
          <p:cNvPr id="19" name="ZoneTexte 11"/>
          <p:cNvSpPr txBox="1"/>
          <p:nvPr/>
        </p:nvSpPr>
        <p:spPr>
          <a:xfrm>
            <a:off x="136715" y="92912"/>
            <a:ext cx="7178208" cy="707886"/>
          </a:xfrm>
          <a:prstGeom prst="rect">
            <a:avLst/>
          </a:prstGeom>
          <a:noFill/>
        </p:spPr>
        <p:txBody>
          <a:bodyPr wrap="square" rtlCol="0">
            <a:spAutoFit/>
          </a:bodyPr>
          <a:lstStyle/>
          <a:p>
            <a:pPr marL="0" lvl="1"/>
            <a:r>
              <a:rPr lang="de-DE" sz="4000" b="1" smtClean="0">
                <a:solidFill>
                  <a:schemeClr val="bg1"/>
                </a:solidFill>
                <a:latin typeface="DIN" charset="0"/>
                <a:ea typeface="DIN" charset="0"/>
                <a:cs typeface="DIN" charset="0"/>
              </a:rPr>
              <a:t>DEN NAO BEWEGEN (3)</a:t>
            </a:r>
            <a:endParaRPr lang="de-DE" sz="4000" b="1">
              <a:solidFill>
                <a:schemeClr val="bg1"/>
              </a:solidFill>
              <a:latin typeface="DIN" charset="0"/>
              <a:ea typeface="DIN" charset="0"/>
              <a:cs typeface="DIN" charset="0"/>
            </a:endParaRPr>
          </a:p>
        </p:txBody>
      </p:sp>
      <p:sp>
        <p:nvSpPr>
          <p:cNvPr id="20" name="Rectangle 19"/>
          <p:cNvSpPr/>
          <p:nvPr/>
        </p:nvSpPr>
        <p:spPr>
          <a:xfrm>
            <a:off x="-9428" y="-11047"/>
            <a:ext cx="7875134"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ZoneTexte 3"/>
          <p:cNvSpPr txBox="1"/>
          <p:nvPr/>
        </p:nvSpPr>
        <p:spPr>
          <a:xfrm>
            <a:off x="0" y="193243"/>
            <a:ext cx="7651102" cy="707886"/>
          </a:xfrm>
          <a:prstGeom prst="rect">
            <a:avLst/>
          </a:prstGeom>
          <a:noFill/>
        </p:spPr>
        <p:txBody>
          <a:bodyPr wrap="square" rtlCol="0">
            <a:spAutoFit/>
          </a:bodyPr>
          <a:lstStyle/>
          <a:p>
            <a:r>
              <a:rPr lang="de-DE" sz="4000" b="1" smtClean="0">
                <a:solidFill>
                  <a:schemeClr val="bg1"/>
                </a:solidFill>
                <a:latin typeface="DIN" charset="0"/>
                <a:ea typeface="DIN" charset="0"/>
                <a:cs typeface="DIN" charset="0"/>
              </a:rPr>
              <a:t>…und ausprobieren…</a:t>
            </a:r>
            <a:endParaRPr lang="de-DE" sz="4000" b="1">
              <a:solidFill>
                <a:schemeClr val="bg1"/>
              </a:solidFill>
              <a:latin typeface="DIN" charset="0"/>
              <a:ea typeface="DIN" charset="0"/>
              <a:cs typeface="DIN" charset="0"/>
            </a:endParaRPr>
          </a:p>
        </p:txBody>
      </p:sp>
      <p:sp>
        <p:nvSpPr>
          <p:cNvPr id="22" name="Rectangle 21"/>
          <p:cNvSpPr/>
          <p:nvPr/>
        </p:nvSpPr>
        <p:spPr>
          <a:xfrm>
            <a:off x="361496" y="1720405"/>
            <a:ext cx="4602389" cy="165779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smtClean="0">
                <a:solidFill>
                  <a:schemeClr val="tx1"/>
                </a:solidFill>
              </a:rPr>
              <a:t>Tipp: Nach dem Starten wird</a:t>
            </a:r>
            <a:br>
              <a:rPr lang="de-DE" sz="1400" dirty="0" smtClean="0">
                <a:solidFill>
                  <a:schemeClr val="tx1"/>
                </a:solidFill>
              </a:rPr>
            </a:br>
            <a:r>
              <a:rPr lang="de-DE" sz="1400" dirty="0" smtClean="0">
                <a:solidFill>
                  <a:schemeClr val="tx1"/>
                </a:solidFill>
              </a:rPr>
              <a:t>das Programm am „</a:t>
            </a:r>
            <a:r>
              <a:rPr lang="de-DE" sz="1400" dirty="0" err="1" smtClean="0">
                <a:solidFill>
                  <a:schemeClr val="tx1"/>
                </a:solidFill>
              </a:rPr>
              <a:t>Tactile</a:t>
            </a:r>
            <a:r>
              <a:rPr lang="de-DE" sz="1400" dirty="0" smtClean="0">
                <a:solidFill>
                  <a:schemeClr val="tx1"/>
                </a:solidFill>
              </a:rPr>
              <a:t> Head“</a:t>
            </a:r>
            <a:br>
              <a:rPr lang="de-DE" sz="1400" dirty="0" smtClean="0">
                <a:solidFill>
                  <a:schemeClr val="tx1"/>
                </a:solidFill>
              </a:rPr>
            </a:br>
            <a:r>
              <a:rPr lang="de-DE" sz="1400" dirty="0" smtClean="0">
                <a:solidFill>
                  <a:schemeClr val="tx1"/>
                </a:solidFill>
              </a:rPr>
              <a:t>warten. Da wir momentan keinen </a:t>
            </a:r>
            <a:br>
              <a:rPr lang="de-DE" sz="1400" dirty="0" smtClean="0">
                <a:solidFill>
                  <a:schemeClr val="tx1"/>
                </a:solidFill>
              </a:rPr>
            </a:br>
            <a:r>
              <a:rPr lang="de-DE" sz="1400" dirty="0" smtClean="0">
                <a:solidFill>
                  <a:schemeClr val="tx1"/>
                </a:solidFill>
              </a:rPr>
              <a:t>echten NAO haben, müssen wir das</a:t>
            </a:r>
            <a:br>
              <a:rPr lang="de-DE" sz="1400" dirty="0" smtClean="0">
                <a:solidFill>
                  <a:schemeClr val="tx1"/>
                </a:solidFill>
              </a:rPr>
            </a:br>
            <a:r>
              <a:rPr lang="de-DE" sz="1400" dirty="0" smtClean="0">
                <a:solidFill>
                  <a:schemeClr val="tx1"/>
                </a:solidFill>
              </a:rPr>
              <a:t>„simulieren“. Doppelklicke einfach auf </a:t>
            </a:r>
          </a:p>
          <a:p>
            <a:r>
              <a:rPr lang="de-DE" sz="1400" dirty="0" smtClean="0">
                <a:solidFill>
                  <a:schemeClr val="tx1"/>
                </a:solidFill>
              </a:rPr>
              <a:t>den Ausgang der Sensor-Box mit der Maus.</a:t>
            </a:r>
          </a:p>
        </p:txBody>
      </p:sp>
      <p:pic>
        <p:nvPicPr>
          <p:cNvPr id="23" name="Picture 22"/>
          <p:cNvPicPr>
            <a:picLocks noChangeAspect="1"/>
          </p:cNvPicPr>
          <p:nvPr/>
        </p:nvPicPr>
        <p:blipFill>
          <a:blip r:embed="rId4"/>
          <a:stretch>
            <a:fillRect/>
          </a:stretch>
        </p:blipFill>
        <p:spPr>
          <a:xfrm>
            <a:off x="3391716" y="1824994"/>
            <a:ext cx="1425505" cy="1113252"/>
          </a:xfrm>
          <a:prstGeom prst="rect">
            <a:avLst/>
          </a:prstGeom>
        </p:spPr>
      </p:pic>
      <p:cxnSp>
        <p:nvCxnSpPr>
          <p:cNvPr id="24" name="Straight Arrow Connector 23"/>
          <p:cNvCxnSpPr/>
          <p:nvPr/>
        </p:nvCxnSpPr>
        <p:spPr>
          <a:xfrm flipH="1">
            <a:off x="4305300" y="1480192"/>
            <a:ext cx="585254" cy="7974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924880" y="1281796"/>
            <a:ext cx="898772" cy="276999"/>
          </a:xfrm>
          <a:prstGeom prst="rect">
            <a:avLst/>
          </a:prstGeom>
          <a:noFill/>
        </p:spPr>
        <p:txBody>
          <a:bodyPr wrap="none" lIns="0" tIns="0" rIns="0" bIns="0" rtlCol="0">
            <a:spAutoFit/>
          </a:bodyPr>
          <a:lstStyle/>
          <a:p>
            <a:r>
              <a:rPr lang="en-US" smtClean="0">
                <a:solidFill>
                  <a:srgbClr val="FF0000"/>
                </a:solidFill>
              </a:rPr>
              <a:t>Click-click</a:t>
            </a:r>
            <a:endParaRPr lang="en-US" dirty="0">
              <a:solidFill>
                <a:srgbClr val="FF0000"/>
              </a:solidFill>
            </a:endParaRPr>
          </a:p>
        </p:txBody>
      </p:sp>
    </p:spTree>
    <p:extLst>
      <p:ext uri="{BB962C8B-B14F-4D97-AF65-F5344CB8AC3E}">
        <p14:creationId xmlns:p14="http://schemas.microsoft.com/office/powerpoint/2010/main" val="421010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ZoneTexte 7"/>
          <p:cNvSpPr txBox="1"/>
          <p:nvPr/>
        </p:nvSpPr>
        <p:spPr>
          <a:xfrm>
            <a:off x="136713" y="1096877"/>
            <a:ext cx="7781601" cy="400110"/>
          </a:xfrm>
          <a:prstGeom prst="rect">
            <a:avLst/>
          </a:prstGeom>
          <a:noFill/>
        </p:spPr>
        <p:txBody>
          <a:bodyPr wrap="square" rtlCol="0">
            <a:spAutoFit/>
          </a:bodyPr>
          <a:lstStyle/>
          <a:p>
            <a:r>
              <a:rPr lang="de-DE" sz="2000" dirty="0" smtClean="0"/>
              <a:t>Eine neue </a:t>
            </a:r>
            <a:r>
              <a:rPr lang="de-DE" sz="2000" b="1" dirty="0" smtClean="0">
                <a:solidFill>
                  <a:srgbClr val="1D9BD7"/>
                </a:solidFill>
              </a:rPr>
              <a:t>Dialog Box</a:t>
            </a:r>
            <a:r>
              <a:rPr lang="de-DE" sz="2000" b="1" i="1" dirty="0" smtClean="0"/>
              <a:t> </a:t>
            </a:r>
            <a:r>
              <a:rPr lang="de-DE" sz="2000" dirty="0" smtClean="0"/>
              <a:t>erstellen und auf </a:t>
            </a:r>
            <a:r>
              <a:rPr lang="de-DE" sz="2000" b="1" dirty="0" smtClean="0">
                <a:solidFill>
                  <a:srgbClr val="1D9BD7"/>
                </a:solidFill>
              </a:rPr>
              <a:t>Add a </a:t>
            </a:r>
            <a:r>
              <a:rPr lang="de-DE" sz="2000" b="1" dirty="0" err="1" smtClean="0">
                <a:solidFill>
                  <a:srgbClr val="1D9BD7"/>
                </a:solidFill>
              </a:rPr>
              <a:t>new</a:t>
            </a:r>
            <a:r>
              <a:rPr lang="de-DE" sz="2000" b="1" dirty="0" smtClean="0">
                <a:solidFill>
                  <a:srgbClr val="1D9BD7"/>
                </a:solidFill>
              </a:rPr>
              <a:t> </a:t>
            </a:r>
            <a:r>
              <a:rPr lang="de-DE" sz="2000" b="1" dirty="0" err="1" smtClean="0">
                <a:solidFill>
                  <a:srgbClr val="1D9BD7"/>
                </a:solidFill>
              </a:rPr>
              <a:t>topic</a:t>
            </a:r>
            <a:r>
              <a:rPr lang="de-DE" sz="2000" b="1" dirty="0" smtClean="0">
                <a:solidFill>
                  <a:srgbClr val="1D9BD7"/>
                </a:solidFill>
              </a:rPr>
              <a:t> </a:t>
            </a:r>
            <a:r>
              <a:rPr lang="de-DE" sz="2000" dirty="0" smtClean="0"/>
              <a:t>klicken.</a:t>
            </a:r>
            <a:endParaRPr lang="de-DE" sz="2000" b="1" dirty="0" smtClean="0">
              <a:solidFill>
                <a:srgbClr val="1D9BD7"/>
              </a:solidFill>
            </a:endParaRPr>
          </a:p>
        </p:txBody>
      </p:sp>
      <p:sp>
        <p:nvSpPr>
          <p:cNvPr id="38" name="Rectangle 37"/>
          <p:cNvSpPr/>
          <p:nvPr/>
        </p:nvSpPr>
        <p:spPr>
          <a:xfrm>
            <a:off x="0" y="-2477"/>
            <a:ext cx="8793804" cy="930323"/>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ZoneTexte 11"/>
          <p:cNvSpPr txBox="1"/>
          <p:nvPr/>
        </p:nvSpPr>
        <p:spPr>
          <a:xfrm>
            <a:off x="136713" y="92912"/>
            <a:ext cx="8394443" cy="707886"/>
          </a:xfrm>
          <a:prstGeom prst="rect">
            <a:avLst/>
          </a:prstGeom>
          <a:noFill/>
        </p:spPr>
        <p:txBody>
          <a:bodyPr wrap="square" rtlCol="0">
            <a:spAutoFit/>
          </a:bodyPr>
          <a:lstStyle/>
          <a:p>
            <a:r>
              <a:rPr lang="de-DE" sz="4000" b="1" dirty="0" smtClean="0">
                <a:solidFill>
                  <a:schemeClr val="bg1"/>
                </a:solidFill>
                <a:latin typeface="DIN" charset="0"/>
                <a:ea typeface="DIN" charset="0"/>
                <a:cs typeface="DIN" charset="0"/>
              </a:rPr>
              <a:t>DIALOG REGELN PROGRAMMIEREN</a:t>
            </a:r>
            <a:endParaRPr lang="de-DE" sz="4000" b="1" dirty="0">
              <a:solidFill>
                <a:schemeClr val="bg1"/>
              </a:solidFill>
              <a:latin typeface="DIN" charset="0"/>
              <a:ea typeface="DIN" charset="0"/>
              <a:cs typeface="DIN" charset="0"/>
            </a:endParaRPr>
          </a:p>
        </p:txBody>
      </p:sp>
      <p:sp>
        <p:nvSpPr>
          <p:cNvPr id="40" name="ZoneTexte 15"/>
          <p:cNvSpPr txBox="1"/>
          <p:nvPr/>
        </p:nvSpPr>
        <p:spPr>
          <a:xfrm>
            <a:off x="119086" y="3346229"/>
            <a:ext cx="4500531" cy="1015663"/>
          </a:xfrm>
          <a:prstGeom prst="rect">
            <a:avLst/>
          </a:prstGeom>
          <a:noFill/>
        </p:spPr>
        <p:txBody>
          <a:bodyPr wrap="square" rtlCol="0">
            <a:spAutoFit/>
          </a:bodyPr>
          <a:lstStyle/>
          <a:p>
            <a:r>
              <a:rPr lang="de-DE" sz="2000" dirty="0" smtClean="0"/>
              <a:t>Ein </a:t>
            </a:r>
            <a:r>
              <a:rPr lang="de-DE" sz="2000" b="1" dirty="0" smtClean="0"/>
              <a:t>neuer Ordner erscheint</a:t>
            </a:r>
            <a:r>
              <a:rPr lang="de-DE" sz="2000" dirty="0" smtClean="0"/>
              <a:t> im Projekt. Die erste Datei ist die Box, die auf den Haupt-Plan gezogen werden kann.</a:t>
            </a:r>
            <a:endParaRPr lang="de-DE" sz="2000" dirty="0"/>
          </a:p>
        </p:txBody>
      </p:sp>
      <p:pic>
        <p:nvPicPr>
          <p:cNvPr id="41"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965" y="1081969"/>
            <a:ext cx="3791479" cy="5477639"/>
          </a:xfrm>
          <a:prstGeom prst="rect">
            <a:avLst/>
          </a:prstGeom>
        </p:spPr>
      </p:pic>
      <p:cxnSp>
        <p:nvCxnSpPr>
          <p:cNvPr id="42" name="Connecteur droit avec flèche 13"/>
          <p:cNvCxnSpPr/>
          <p:nvPr/>
        </p:nvCxnSpPr>
        <p:spPr>
          <a:xfrm>
            <a:off x="4322943" y="3619948"/>
            <a:ext cx="907507" cy="393252"/>
          </a:xfrm>
          <a:prstGeom prst="straightConnector1">
            <a:avLst/>
          </a:prstGeom>
          <a:ln w="57150">
            <a:solidFill>
              <a:srgbClr val="1D9BD7"/>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4"/>
          <a:stretch>
            <a:fillRect/>
          </a:stretch>
        </p:blipFill>
        <p:spPr>
          <a:xfrm>
            <a:off x="136713" y="1501971"/>
            <a:ext cx="1546412" cy="1538358"/>
          </a:xfrm>
          <a:prstGeom prst="rect">
            <a:avLst/>
          </a:prstGeom>
        </p:spPr>
      </p:pic>
      <p:pic>
        <p:nvPicPr>
          <p:cNvPr id="44" name="Picture 43"/>
          <p:cNvPicPr>
            <a:picLocks noChangeAspect="1"/>
          </p:cNvPicPr>
          <p:nvPr/>
        </p:nvPicPr>
        <p:blipFill>
          <a:blip r:embed="rId5"/>
          <a:stretch>
            <a:fillRect/>
          </a:stretch>
        </p:blipFill>
        <p:spPr>
          <a:xfrm>
            <a:off x="2174016" y="1618691"/>
            <a:ext cx="2165823" cy="1227095"/>
          </a:xfrm>
          <a:prstGeom prst="rect">
            <a:avLst/>
          </a:prstGeom>
        </p:spPr>
      </p:pic>
      <p:cxnSp>
        <p:nvCxnSpPr>
          <p:cNvPr id="45" name="Straight Arrow Connector 44"/>
          <p:cNvCxnSpPr>
            <a:stCxn id="37" idx="3"/>
          </p:cNvCxnSpPr>
          <p:nvPr/>
        </p:nvCxnSpPr>
        <p:spPr>
          <a:xfrm flipV="1">
            <a:off x="1683125" y="2107178"/>
            <a:ext cx="881507" cy="1639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ZoneTexte 7"/>
          <p:cNvSpPr txBox="1"/>
          <p:nvPr/>
        </p:nvSpPr>
        <p:spPr>
          <a:xfrm>
            <a:off x="4322943" y="1744329"/>
            <a:ext cx="2562962" cy="1323439"/>
          </a:xfrm>
          <a:prstGeom prst="rect">
            <a:avLst/>
          </a:prstGeom>
          <a:noFill/>
        </p:spPr>
        <p:txBody>
          <a:bodyPr wrap="square" rtlCol="0">
            <a:spAutoFit/>
          </a:bodyPr>
          <a:lstStyle/>
          <a:p>
            <a:r>
              <a:rPr lang="de-DE" sz="2000" b="1" dirty="0" smtClean="0">
                <a:solidFill>
                  <a:srgbClr val="1D9BD7"/>
                </a:solidFill>
              </a:rPr>
              <a:t>Sprache auswählen </a:t>
            </a:r>
            <a:br>
              <a:rPr lang="de-DE" sz="2000" b="1" dirty="0" smtClean="0">
                <a:solidFill>
                  <a:srgbClr val="1D9BD7"/>
                </a:solidFill>
              </a:rPr>
            </a:br>
            <a:r>
              <a:rPr lang="de-DE" sz="2000" dirty="0" smtClean="0"/>
              <a:t>und </a:t>
            </a:r>
            <a:r>
              <a:rPr lang="de-DE" sz="2000" b="1" i="1" dirty="0" err="1" smtClean="0"/>
              <a:t>HalloWelt</a:t>
            </a:r>
            <a:r>
              <a:rPr lang="de-DE" sz="2000" b="1" i="1" dirty="0" smtClean="0"/>
              <a:t> </a:t>
            </a:r>
            <a:r>
              <a:rPr lang="de-DE" sz="2000" i="1" dirty="0" smtClean="0"/>
              <a:t>nennen</a:t>
            </a:r>
            <a:r>
              <a:rPr lang="de-DE" sz="2000" b="1" i="1" dirty="0" smtClean="0"/>
              <a:t> </a:t>
            </a:r>
            <a:r>
              <a:rPr lang="de-DE" sz="2000" i="1" u="sng" dirty="0" smtClean="0"/>
              <a:t>(keine Leerzeichen erlaubt)</a:t>
            </a:r>
            <a:endParaRPr lang="de-DE" sz="2000" b="1" i="1" u="sng" dirty="0"/>
          </a:p>
        </p:txBody>
      </p:sp>
      <p:cxnSp>
        <p:nvCxnSpPr>
          <p:cNvPr id="47" name="Straight Arrow Connector 46"/>
          <p:cNvCxnSpPr/>
          <p:nvPr/>
        </p:nvCxnSpPr>
        <p:spPr>
          <a:xfrm>
            <a:off x="3256927" y="3040329"/>
            <a:ext cx="0" cy="3333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6"/>
          <a:stretch>
            <a:fillRect/>
          </a:stretch>
        </p:blipFill>
        <p:spPr>
          <a:xfrm>
            <a:off x="193240" y="4653124"/>
            <a:ext cx="3147876" cy="2123231"/>
          </a:xfrm>
          <a:prstGeom prst="rect">
            <a:avLst/>
          </a:prstGeom>
        </p:spPr>
      </p:pic>
      <p:cxnSp>
        <p:nvCxnSpPr>
          <p:cNvPr id="49" name="Elbow Connector 48"/>
          <p:cNvCxnSpPr/>
          <p:nvPr/>
        </p:nvCxnSpPr>
        <p:spPr>
          <a:xfrm rot="10800000" flipV="1">
            <a:off x="1910926" y="4120391"/>
            <a:ext cx="3319524" cy="1988307"/>
          </a:xfrm>
          <a:prstGeom prst="bentConnector3">
            <a:avLst>
              <a:gd name="adj1" fmla="val 40435"/>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7"/>
          <a:stretch>
            <a:fillRect/>
          </a:stretch>
        </p:blipFill>
        <p:spPr>
          <a:xfrm>
            <a:off x="5604424" y="4953966"/>
            <a:ext cx="1038807" cy="1567541"/>
          </a:xfrm>
          <a:prstGeom prst="rect">
            <a:avLst/>
          </a:prstGeom>
        </p:spPr>
      </p:pic>
      <p:cxnSp>
        <p:nvCxnSpPr>
          <p:cNvPr id="51" name="Connecteur droit avec flèche 13"/>
          <p:cNvCxnSpPr/>
          <p:nvPr/>
        </p:nvCxnSpPr>
        <p:spPr>
          <a:xfrm flipV="1">
            <a:off x="6693491" y="4469083"/>
            <a:ext cx="1468115" cy="1171827"/>
          </a:xfrm>
          <a:prstGeom prst="straightConnector1">
            <a:avLst/>
          </a:prstGeom>
          <a:ln w="57150">
            <a:solidFill>
              <a:srgbClr val="1D9BD7"/>
            </a:solidFill>
            <a:tailEnd type="triangle"/>
          </a:ln>
        </p:spPr>
        <p:style>
          <a:lnRef idx="1">
            <a:schemeClr val="accent1"/>
          </a:lnRef>
          <a:fillRef idx="0">
            <a:schemeClr val="accent1"/>
          </a:fillRef>
          <a:effectRef idx="0">
            <a:schemeClr val="accent1"/>
          </a:effectRef>
          <a:fontRef idx="minor">
            <a:schemeClr val="tx1"/>
          </a:fontRef>
        </p:style>
      </p:cxnSp>
      <p:sp>
        <p:nvSpPr>
          <p:cNvPr id="52" name="ZoneTexte 15"/>
          <p:cNvSpPr txBox="1"/>
          <p:nvPr/>
        </p:nvSpPr>
        <p:spPr>
          <a:xfrm>
            <a:off x="4027513" y="6498784"/>
            <a:ext cx="4766291" cy="400110"/>
          </a:xfrm>
          <a:prstGeom prst="rect">
            <a:avLst/>
          </a:prstGeom>
          <a:noFill/>
        </p:spPr>
        <p:txBody>
          <a:bodyPr wrap="square" rtlCol="0">
            <a:spAutoFit/>
          </a:bodyPr>
          <a:lstStyle/>
          <a:p>
            <a:r>
              <a:rPr lang="de-DE" sz="2000" b="1" dirty="0" smtClean="0"/>
              <a:t>“Edit Box” bringt uns in diesen Dialog</a:t>
            </a:r>
            <a:endParaRPr lang="de-DE" sz="2000" b="1" dirty="0"/>
          </a:p>
        </p:txBody>
      </p:sp>
      <p:pic>
        <p:nvPicPr>
          <p:cNvPr id="53" name="Picture 52"/>
          <p:cNvPicPr>
            <a:picLocks noChangeAspect="1"/>
          </p:cNvPicPr>
          <p:nvPr/>
        </p:nvPicPr>
        <p:blipFill rotWithShape="1">
          <a:blip r:embed="rId8"/>
          <a:srcRect b="15743"/>
          <a:stretch/>
        </p:blipFill>
        <p:spPr>
          <a:xfrm>
            <a:off x="5280710" y="3024886"/>
            <a:ext cx="2055804" cy="1785850"/>
          </a:xfrm>
          <a:prstGeom prst="rect">
            <a:avLst/>
          </a:prstGeom>
        </p:spPr>
      </p:pic>
    </p:spTree>
    <p:extLst>
      <p:ext uri="{BB962C8B-B14F-4D97-AF65-F5344CB8AC3E}">
        <p14:creationId xmlns:p14="http://schemas.microsoft.com/office/powerpoint/2010/main" val="14103302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36713" y="4685359"/>
            <a:ext cx="6558830" cy="20075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smtClean="0">
              <a:solidFill>
                <a:schemeClr val="tx1"/>
              </a:solidFill>
            </a:endParaRPr>
          </a:p>
        </p:txBody>
      </p:sp>
      <p:pic>
        <p:nvPicPr>
          <p:cNvPr id="14" name="Picture 13"/>
          <p:cNvPicPr>
            <a:picLocks noChangeAspect="1"/>
          </p:cNvPicPr>
          <p:nvPr/>
        </p:nvPicPr>
        <p:blipFill>
          <a:blip r:embed="rId3"/>
          <a:stretch>
            <a:fillRect/>
          </a:stretch>
        </p:blipFill>
        <p:spPr>
          <a:xfrm>
            <a:off x="6901759" y="997733"/>
            <a:ext cx="5067300" cy="2019300"/>
          </a:xfrm>
          <a:prstGeom prst="rect">
            <a:avLst/>
          </a:prstGeom>
        </p:spPr>
      </p:pic>
      <p:sp>
        <p:nvSpPr>
          <p:cNvPr id="17" name="ZoneTexte 7"/>
          <p:cNvSpPr txBox="1"/>
          <p:nvPr/>
        </p:nvSpPr>
        <p:spPr>
          <a:xfrm>
            <a:off x="136714" y="1071832"/>
            <a:ext cx="6679292" cy="1154162"/>
          </a:xfrm>
          <a:prstGeom prst="rect">
            <a:avLst/>
          </a:prstGeom>
          <a:noFill/>
        </p:spPr>
        <p:txBody>
          <a:bodyPr wrap="square" rtlCol="0">
            <a:spAutoFit/>
          </a:bodyPr>
          <a:lstStyle/>
          <a:p>
            <a:r>
              <a:rPr lang="de-DE" sz="2000" dirty="0" smtClean="0"/>
              <a:t>Doppelklick auf </a:t>
            </a:r>
            <a:r>
              <a:rPr lang="de-DE" sz="2000" b="1" dirty="0" err="1" smtClean="0"/>
              <a:t>HALLOWELT_ged.top</a:t>
            </a:r>
            <a:r>
              <a:rPr lang="de-DE" sz="2000" b="1" dirty="0" smtClean="0"/>
              <a:t>. </a:t>
            </a:r>
            <a:r>
              <a:rPr lang="de-DE" sz="2000" dirty="0" smtClean="0"/>
              <a:t>Hier können </a:t>
            </a:r>
            <a:r>
              <a:rPr lang="de-DE" sz="2000" b="1" i="1" dirty="0" smtClean="0">
                <a:solidFill>
                  <a:srgbClr val="1D9BD7"/>
                </a:solidFill>
              </a:rPr>
              <a:t>Benutzer Regeln </a:t>
            </a:r>
            <a:r>
              <a:rPr lang="de-DE" sz="2000" dirty="0" smtClean="0"/>
              <a:t>geschrieben werden, denen NAO folgen soll.</a:t>
            </a:r>
          </a:p>
          <a:p>
            <a:endParaRPr lang="de-DE" sz="800" dirty="0" smtClean="0"/>
          </a:p>
          <a:p>
            <a:r>
              <a:rPr lang="de-DE" sz="2000" dirty="0" smtClean="0"/>
              <a:t>Regeln haben </a:t>
            </a:r>
            <a:r>
              <a:rPr lang="de-DE" sz="2000" b="1" dirty="0" smtClean="0"/>
              <a:t>folgende Struktur</a:t>
            </a:r>
            <a:r>
              <a:rPr lang="de-DE" sz="2000" dirty="0" smtClean="0"/>
              <a:t>:</a:t>
            </a:r>
            <a:endParaRPr lang="de-DE" sz="2000" b="1" i="1" dirty="0"/>
          </a:p>
        </p:txBody>
      </p:sp>
      <p:sp>
        <p:nvSpPr>
          <p:cNvPr id="19" name="ZoneTexte 15"/>
          <p:cNvSpPr txBox="1"/>
          <p:nvPr/>
        </p:nvSpPr>
        <p:spPr>
          <a:xfrm>
            <a:off x="136713" y="2283690"/>
            <a:ext cx="6558830" cy="1154162"/>
          </a:xfrm>
          <a:prstGeom prst="rect">
            <a:avLst/>
          </a:prstGeom>
          <a:noFill/>
        </p:spPr>
        <p:txBody>
          <a:bodyPr wrap="square" rtlCol="0">
            <a:spAutoFit/>
          </a:bodyPr>
          <a:lstStyle/>
          <a:p>
            <a:r>
              <a:rPr lang="de-DE" sz="2000" b="1" dirty="0" smtClean="0"/>
              <a:t>Beispiel:  </a:t>
            </a:r>
            <a:r>
              <a:rPr lang="de-DE" sz="2000" b="1" dirty="0" err="1" smtClean="0">
                <a:solidFill>
                  <a:srgbClr val="00B050"/>
                </a:solidFill>
              </a:rPr>
              <a:t>u</a:t>
            </a:r>
            <a:r>
              <a:rPr lang="de-DE" sz="2000" b="1" dirty="0" smtClean="0">
                <a:solidFill>
                  <a:srgbClr val="00B050"/>
                </a:solidFill>
              </a:rPr>
              <a:t>: </a:t>
            </a:r>
            <a:r>
              <a:rPr lang="de-DE" sz="2000" b="1" dirty="0" smtClean="0">
                <a:solidFill>
                  <a:srgbClr val="1D9BD7"/>
                </a:solidFill>
              </a:rPr>
              <a:t>(guten morgen ) </a:t>
            </a:r>
            <a:r>
              <a:rPr lang="de-DE" sz="2000" b="1" dirty="0" smtClean="0">
                <a:solidFill>
                  <a:srgbClr val="FF0000"/>
                </a:solidFill>
              </a:rPr>
              <a:t>guten Morgen, Mensch</a:t>
            </a:r>
          </a:p>
          <a:p>
            <a:endParaRPr lang="de-DE" sz="900" b="1" dirty="0" smtClean="0">
              <a:solidFill>
                <a:srgbClr val="1D9BD7"/>
              </a:solidFill>
            </a:endParaRPr>
          </a:p>
          <a:p>
            <a:r>
              <a:rPr lang="de-DE" sz="2000" i="1" dirty="0" smtClean="0">
                <a:solidFill>
                  <a:srgbClr val="00B050"/>
                </a:solidFill>
              </a:rPr>
              <a:t>Die Regel (</a:t>
            </a:r>
            <a:r>
              <a:rPr lang="de-DE" sz="2000" i="1" dirty="0" err="1" smtClean="0">
                <a:solidFill>
                  <a:srgbClr val="00B050"/>
                </a:solidFill>
              </a:rPr>
              <a:t>u</a:t>
            </a:r>
            <a:r>
              <a:rPr lang="de-DE" sz="2000" i="1" dirty="0" smtClean="0">
                <a:solidFill>
                  <a:srgbClr val="00B050"/>
                </a:solidFill>
              </a:rPr>
              <a:t>:) </a:t>
            </a:r>
            <a:r>
              <a:rPr lang="de-DE" sz="2000" i="1" dirty="0" smtClean="0"/>
              <a:t>besagt, dass wenn NAO </a:t>
            </a:r>
            <a:r>
              <a:rPr lang="de-DE" sz="2000" i="1" dirty="0" smtClean="0">
                <a:solidFill>
                  <a:srgbClr val="1D9BD7"/>
                </a:solidFill>
              </a:rPr>
              <a:t>« guten morgen (</a:t>
            </a:r>
            <a:r>
              <a:rPr lang="de-DE" sz="2000" i="1" dirty="0" err="1" smtClean="0">
                <a:solidFill>
                  <a:srgbClr val="1D9BD7"/>
                </a:solidFill>
              </a:rPr>
              <a:t>input</a:t>
            </a:r>
            <a:r>
              <a:rPr lang="de-DE" sz="2000" i="1" dirty="0" smtClean="0">
                <a:solidFill>
                  <a:srgbClr val="1D9BD7"/>
                </a:solidFill>
              </a:rPr>
              <a:t>) hört,</a:t>
            </a:r>
            <a:r>
              <a:rPr lang="de-DE" sz="2000" i="1" dirty="0">
                <a:solidFill>
                  <a:srgbClr val="1D9BD7"/>
                </a:solidFill>
              </a:rPr>
              <a:t> </a:t>
            </a:r>
            <a:r>
              <a:rPr lang="de-DE" sz="2000" i="1" dirty="0" smtClean="0">
                <a:solidFill>
                  <a:srgbClr val="1D9BD7"/>
                </a:solidFill>
              </a:rPr>
              <a:t> </a:t>
            </a:r>
            <a:r>
              <a:rPr lang="de-DE" sz="2000" i="1" dirty="0" smtClean="0"/>
              <a:t>er antworten soll:</a:t>
            </a:r>
            <a:r>
              <a:rPr lang="de-DE" sz="2000" i="1" dirty="0" smtClean="0">
                <a:solidFill>
                  <a:srgbClr val="FF0000"/>
                </a:solidFill>
              </a:rPr>
              <a:t> « guten morgen, </a:t>
            </a:r>
            <a:r>
              <a:rPr lang="de-DE" sz="2000" i="1" dirty="0" err="1" smtClean="0">
                <a:solidFill>
                  <a:srgbClr val="FF0000"/>
                </a:solidFill>
              </a:rPr>
              <a:t>mensch</a:t>
            </a:r>
            <a:r>
              <a:rPr lang="de-DE" sz="2000" i="1" dirty="0" smtClean="0">
                <a:solidFill>
                  <a:srgbClr val="FF0000"/>
                </a:solidFill>
              </a:rPr>
              <a:t> » (</a:t>
            </a:r>
            <a:r>
              <a:rPr lang="de-DE" sz="2000" i="1" dirty="0" err="1" smtClean="0">
                <a:solidFill>
                  <a:srgbClr val="FF0000"/>
                </a:solidFill>
              </a:rPr>
              <a:t>output</a:t>
            </a:r>
            <a:r>
              <a:rPr lang="de-DE" sz="2000" i="1" dirty="0" smtClean="0">
                <a:solidFill>
                  <a:srgbClr val="FF0000"/>
                </a:solidFill>
              </a:rPr>
              <a:t>).</a:t>
            </a:r>
            <a:endParaRPr lang="de-DE" sz="2000" i="1" dirty="0">
              <a:solidFill>
                <a:srgbClr val="FF0000"/>
              </a:solidFill>
            </a:endParaRPr>
          </a:p>
        </p:txBody>
      </p:sp>
      <p:cxnSp>
        <p:nvCxnSpPr>
          <p:cNvPr id="20" name="Connecteur droit avec flèche 8"/>
          <p:cNvCxnSpPr/>
          <p:nvPr/>
        </p:nvCxnSpPr>
        <p:spPr>
          <a:xfrm flipV="1">
            <a:off x="8163339" y="2603501"/>
            <a:ext cx="0" cy="483419"/>
          </a:xfrm>
          <a:prstGeom prst="straightConnector1">
            <a:avLst/>
          </a:prstGeom>
          <a:ln w="57150">
            <a:solidFill>
              <a:srgbClr val="1D9BD7"/>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12"/>
          <p:cNvCxnSpPr/>
          <p:nvPr/>
        </p:nvCxnSpPr>
        <p:spPr>
          <a:xfrm flipV="1">
            <a:off x="9580875" y="2603501"/>
            <a:ext cx="13698" cy="529931"/>
          </a:xfrm>
          <a:prstGeom prst="straightConnector1">
            <a:avLst/>
          </a:prstGeom>
          <a:ln w="57150">
            <a:solidFill>
              <a:srgbClr val="1D9BD7"/>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229727" y="2996059"/>
            <a:ext cx="1465466" cy="646331"/>
          </a:xfrm>
          <a:prstGeom prst="rect">
            <a:avLst/>
          </a:prstGeom>
        </p:spPr>
        <p:txBody>
          <a:bodyPr wrap="none">
            <a:spAutoFit/>
          </a:bodyPr>
          <a:lstStyle/>
          <a:p>
            <a:pPr algn="ctr"/>
            <a:r>
              <a:rPr lang="de-DE" b="1" dirty="0" smtClean="0">
                <a:solidFill>
                  <a:srgbClr val="1D9BD7"/>
                </a:solidFill>
              </a:rPr>
              <a:t>Menschlicher</a:t>
            </a:r>
            <a:br>
              <a:rPr lang="de-DE" b="1" dirty="0" smtClean="0">
                <a:solidFill>
                  <a:srgbClr val="1D9BD7"/>
                </a:solidFill>
              </a:rPr>
            </a:br>
            <a:r>
              <a:rPr lang="de-DE" b="1" dirty="0" err="1" smtClean="0">
                <a:solidFill>
                  <a:srgbClr val="1D9BD7"/>
                </a:solidFill>
              </a:rPr>
              <a:t>input</a:t>
            </a:r>
            <a:endParaRPr lang="de-DE" dirty="0"/>
          </a:p>
        </p:txBody>
      </p:sp>
      <p:sp>
        <p:nvSpPr>
          <p:cNvPr id="23" name="Rectangle 22"/>
          <p:cNvSpPr/>
          <p:nvPr/>
        </p:nvSpPr>
        <p:spPr>
          <a:xfrm>
            <a:off x="9082533" y="2996059"/>
            <a:ext cx="996684" cy="646331"/>
          </a:xfrm>
          <a:prstGeom prst="rect">
            <a:avLst/>
          </a:prstGeom>
        </p:spPr>
        <p:txBody>
          <a:bodyPr wrap="none">
            <a:spAutoFit/>
          </a:bodyPr>
          <a:lstStyle/>
          <a:p>
            <a:r>
              <a:rPr lang="de-DE" b="1" dirty="0" smtClean="0">
                <a:solidFill>
                  <a:srgbClr val="FF0000"/>
                </a:solidFill>
              </a:rPr>
              <a:t>Roboter</a:t>
            </a:r>
          </a:p>
          <a:p>
            <a:pPr algn="ctr"/>
            <a:r>
              <a:rPr lang="de-DE" b="1" dirty="0" smtClean="0">
                <a:solidFill>
                  <a:srgbClr val="FF0000"/>
                </a:solidFill>
              </a:rPr>
              <a:t>Ausgabe</a:t>
            </a:r>
            <a:endParaRPr lang="de-DE" dirty="0">
              <a:solidFill>
                <a:srgbClr val="FF0000"/>
              </a:solidFill>
            </a:endParaRPr>
          </a:p>
        </p:txBody>
      </p:sp>
      <p:sp>
        <p:nvSpPr>
          <p:cNvPr id="24" name="Rectangle 23"/>
          <p:cNvSpPr/>
          <p:nvPr/>
        </p:nvSpPr>
        <p:spPr>
          <a:xfrm>
            <a:off x="0" y="-1"/>
            <a:ext cx="8793804" cy="927847"/>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ZoneTexte 11"/>
          <p:cNvSpPr txBox="1"/>
          <p:nvPr/>
        </p:nvSpPr>
        <p:spPr>
          <a:xfrm>
            <a:off x="136713" y="92912"/>
            <a:ext cx="8394443" cy="707886"/>
          </a:xfrm>
          <a:prstGeom prst="rect">
            <a:avLst/>
          </a:prstGeom>
          <a:noFill/>
        </p:spPr>
        <p:txBody>
          <a:bodyPr wrap="square" rtlCol="0">
            <a:spAutoFit/>
          </a:bodyPr>
          <a:lstStyle/>
          <a:p>
            <a:r>
              <a:rPr lang="de-DE" sz="4000" b="1" dirty="0" smtClean="0">
                <a:solidFill>
                  <a:schemeClr val="bg1"/>
                </a:solidFill>
                <a:latin typeface="DIN" charset="0"/>
                <a:ea typeface="DIN" charset="0"/>
                <a:cs typeface="DIN" charset="0"/>
              </a:rPr>
              <a:t>DIALOG REGELN PROGRAMMIEREN</a:t>
            </a:r>
            <a:endParaRPr lang="de-DE" sz="4000" b="1" dirty="0">
              <a:solidFill>
                <a:schemeClr val="bg1"/>
              </a:solidFill>
              <a:latin typeface="DIN" charset="0"/>
              <a:ea typeface="DIN" charset="0"/>
              <a:cs typeface="DIN" charset="0"/>
            </a:endParaRPr>
          </a:p>
        </p:txBody>
      </p:sp>
      <p:pic>
        <p:nvPicPr>
          <p:cNvPr id="26" name="Picture 25"/>
          <p:cNvPicPr>
            <a:picLocks noChangeAspect="1"/>
          </p:cNvPicPr>
          <p:nvPr/>
        </p:nvPicPr>
        <p:blipFill>
          <a:blip r:embed="rId4"/>
          <a:stretch>
            <a:fillRect/>
          </a:stretch>
        </p:blipFill>
        <p:spPr>
          <a:xfrm>
            <a:off x="6802755" y="3811148"/>
            <a:ext cx="5142447" cy="2881711"/>
          </a:xfrm>
          <a:prstGeom prst="rect">
            <a:avLst/>
          </a:prstGeom>
        </p:spPr>
      </p:pic>
      <p:pic>
        <p:nvPicPr>
          <p:cNvPr id="2" name="Picture 1"/>
          <p:cNvPicPr>
            <a:picLocks noChangeAspect="1"/>
          </p:cNvPicPr>
          <p:nvPr/>
        </p:nvPicPr>
        <p:blipFill>
          <a:blip r:embed="rId5"/>
          <a:stretch>
            <a:fillRect/>
          </a:stretch>
        </p:blipFill>
        <p:spPr>
          <a:xfrm>
            <a:off x="257176" y="3930711"/>
            <a:ext cx="622300" cy="469900"/>
          </a:xfrm>
          <a:prstGeom prst="rect">
            <a:avLst/>
          </a:prstGeom>
        </p:spPr>
      </p:pic>
      <p:sp>
        <p:nvSpPr>
          <p:cNvPr id="3" name="TextBox 2"/>
          <p:cNvSpPr txBox="1"/>
          <p:nvPr/>
        </p:nvSpPr>
        <p:spPr>
          <a:xfrm>
            <a:off x="1171575" y="3979853"/>
            <a:ext cx="3686175" cy="369332"/>
          </a:xfrm>
          <a:prstGeom prst="rect">
            <a:avLst/>
          </a:prstGeom>
          <a:noFill/>
        </p:spPr>
        <p:txBody>
          <a:bodyPr wrap="square" rtlCol="0">
            <a:spAutoFit/>
          </a:bodyPr>
          <a:lstStyle/>
          <a:p>
            <a:r>
              <a:rPr lang="de-DE" dirty="0" smtClean="0"/>
              <a:t>Lass es uns ausprobieren!</a:t>
            </a:r>
            <a:endParaRPr lang="de-DE" dirty="0"/>
          </a:p>
        </p:txBody>
      </p:sp>
      <p:pic>
        <p:nvPicPr>
          <p:cNvPr id="4" name="Picture 3"/>
          <p:cNvPicPr>
            <a:picLocks noChangeAspect="1"/>
          </p:cNvPicPr>
          <p:nvPr/>
        </p:nvPicPr>
        <p:blipFill>
          <a:blip r:embed="rId6"/>
          <a:stretch>
            <a:fillRect/>
          </a:stretch>
        </p:blipFill>
        <p:spPr>
          <a:xfrm>
            <a:off x="257176" y="4812346"/>
            <a:ext cx="3736285" cy="1801239"/>
          </a:xfrm>
          <a:prstGeom prst="rect">
            <a:avLst/>
          </a:prstGeom>
        </p:spPr>
      </p:pic>
      <p:sp>
        <p:nvSpPr>
          <p:cNvPr id="15" name="TextBox 14"/>
          <p:cNvSpPr txBox="1"/>
          <p:nvPr/>
        </p:nvSpPr>
        <p:spPr>
          <a:xfrm>
            <a:off x="4298150" y="5141782"/>
            <a:ext cx="2340600" cy="923330"/>
          </a:xfrm>
          <a:prstGeom prst="rect">
            <a:avLst/>
          </a:prstGeom>
          <a:noFill/>
        </p:spPr>
        <p:txBody>
          <a:bodyPr wrap="square" rtlCol="0">
            <a:spAutoFit/>
          </a:bodyPr>
          <a:lstStyle/>
          <a:p>
            <a:r>
              <a:rPr lang="de-DE" dirty="0" smtClean="0"/>
              <a:t>Tipp:</a:t>
            </a:r>
          </a:p>
          <a:p>
            <a:r>
              <a:rPr lang="de-DE" dirty="0" smtClean="0"/>
              <a:t>Text-Eingabe-Feld, um mit NAO zu reden</a:t>
            </a:r>
            <a:endParaRPr lang="de-DE" dirty="0"/>
          </a:p>
        </p:txBody>
      </p:sp>
      <p:cxnSp>
        <p:nvCxnSpPr>
          <p:cNvPr id="16" name="Straight Arrow Connector 15"/>
          <p:cNvCxnSpPr/>
          <p:nvPr/>
        </p:nvCxnSpPr>
        <p:spPr>
          <a:xfrm flipH="1">
            <a:off x="1049230" y="5326448"/>
            <a:ext cx="3248922" cy="11008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193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7"/>
          <p:cNvSpPr txBox="1"/>
          <p:nvPr/>
        </p:nvSpPr>
        <p:spPr>
          <a:xfrm>
            <a:off x="942413" y="1276108"/>
            <a:ext cx="10257862" cy="400110"/>
          </a:xfrm>
          <a:prstGeom prst="rect">
            <a:avLst/>
          </a:prstGeom>
          <a:noFill/>
        </p:spPr>
        <p:txBody>
          <a:bodyPr wrap="square" rtlCol="0">
            <a:spAutoFit/>
          </a:bodyPr>
          <a:lstStyle/>
          <a:p>
            <a:r>
              <a:rPr lang="de-DE" sz="2000" dirty="0" smtClean="0"/>
              <a:t>Um den </a:t>
            </a:r>
            <a:r>
              <a:rPr lang="de-DE" sz="2000" b="1" dirty="0" smtClean="0"/>
              <a:t>Dialog zu verbessern</a:t>
            </a:r>
            <a:r>
              <a:rPr lang="de-DE" sz="2000" dirty="0" smtClean="0"/>
              <a:t>, kann man die Regel-Struktur anpassen. Einige </a:t>
            </a:r>
            <a:r>
              <a:rPr lang="de-DE" sz="2000" b="1" dirty="0" smtClean="0"/>
              <a:t>Beispiele</a:t>
            </a:r>
            <a:r>
              <a:rPr lang="de-DE" sz="2000" dirty="0" smtClean="0"/>
              <a:t>:</a:t>
            </a:r>
            <a:endParaRPr lang="de-DE" sz="2000" dirty="0"/>
          </a:p>
        </p:txBody>
      </p:sp>
      <p:sp>
        <p:nvSpPr>
          <p:cNvPr id="30" name="Rectangle 29"/>
          <p:cNvSpPr/>
          <p:nvPr/>
        </p:nvSpPr>
        <p:spPr>
          <a:xfrm>
            <a:off x="0" y="-1"/>
            <a:ext cx="5114918" cy="927847"/>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1" name="ZoneTexte 11"/>
          <p:cNvSpPr txBox="1"/>
          <p:nvPr/>
        </p:nvSpPr>
        <p:spPr>
          <a:xfrm>
            <a:off x="136714" y="92912"/>
            <a:ext cx="10782297" cy="707886"/>
          </a:xfrm>
          <a:prstGeom prst="rect">
            <a:avLst/>
          </a:prstGeom>
          <a:noFill/>
        </p:spPr>
        <p:txBody>
          <a:bodyPr wrap="square" rtlCol="0">
            <a:spAutoFit/>
          </a:bodyPr>
          <a:lstStyle/>
          <a:p>
            <a:r>
              <a:rPr lang="de-DE" sz="4000" b="1" dirty="0" smtClean="0">
                <a:solidFill>
                  <a:schemeClr val="bg1"/>
                </a:solidFill>
                <a:latin typeface="DIN" charset="0"/>
                <a:ea typeface="DIN" charset="0"/>
                <a:cs typeface="DIN" charset="0"/>
              </a:rPr>
              <a:t>REGEL STRUKTUR</a:t>
            </a:r>
            <a:endParaRPr lang="de-DE" sz="4000" b="1" dirty="0">
              <a:solidFill>
                <a:schemeClr val="bg1"/>
              </a:solidFill>
              <a:latin typeface="DIN" charset="0"/>
              <a:ea typeface="DIN" charset="0"/>
              <a:cs typeface="DIN" charset="0"/>
            </a:endParaRPr>
          </a:p>
        </p:txBody>
      </p:sp>
      <p:grpSp>
        <p:nvGrpSpPr>
          <p:cNvPr id="32" name="Groupe 3"/>
          <p:cNvGrpSpPr/>
          <p:nvPr/>
        </p:nvGrpSpPr>
        <p:grpSpPr>
          <a:xfrm>
            <a:off x="-1095" y="1943261"/>
            <a:ext cx="6030412" cy="2173349"/>
            <a:chOff x="-1095" y="2234807"/>
            <a:chExt cx="6030412" cy="2173349"/>
          </a:xfrm>
        </p:grpSpPr>
        <p:sp>
          <p:nvSpPr>
            <p:cNvPr id="33" name="Rectangle 2"/>
            <p:cNvSpPr/>
            <p:nvPr/>
          </p:nvSpPr>
          <p:spPr>
            <a:xfrm>
              <a:off x="-1095" y="2234807"/>
              <a:ext cx="6030412" cy="2173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4" name="ZoneTexte 6"/>
            <p:cNvSpPr txBox="1"/>
            <p:nvPr/>
          </p:nvSpPr>
          <p:spPr>
            <a:xfrm>
              <a:off x="266700" y="2793396"/>
              <a:ext cx="5168899" cy="1015663"/>
            </a:xfrm>
            <a:prstGeom prst="rect">
              <a:avLst/>
            </a:prstGeom>
            <a:noFill/>
          </p:spPr>
          <p:txBody>
            <a:bodyPr wrap="square" rtlCol="0">
              <a:spAutoFit/>
            </a:bodyPr>
            <a:lstStyle/>
            <a:p>
              <a:pPr algn="ctr"/>
              <a:r>
                <a:rPr lang="de-DE" sz="2000" b="1" u="sng" dirty="0" smtClean="0"/>
                <a:t>Beispiel 1</a:t>
              </a:r>
              <a:r>
                <a:rPr lang="de-DE" sz="2000" b="1" dirty="0" smtClean="0"/>
                <a:t>:  </a:t>
              </a:r>
              <a:r>
                <a:rPr lang="de-DE" sz="2000" b="1" dirty="0" err="1" smtClean="0">
                  <a:solidFill>
                    <a:srgbClr val="00B050"/>
                  </a:solidFill>
                </a:rPr>
                <a:t>u</a:t>
              </a:r>
              <a:r>
                <a:rPr lang="de-DE" sz="2000" b="1" dirty="0" smtClean="0">
                  <a:solidFill>
                    <a:srgbClr val="00B050"/>
                  </a:solidFill>
                </a:rPr>
                <a:t>: </a:t>
              </a:r>
              <a:r>
                <a:rPr lang="de-DE" sz="2000" b="1" dirty="0" smtClean="0">
                  <a:solidFill>
                    <a:schemeClr val="accent1"/>
                  </a:solidFill>
                </a:rPr>
                <a:t>(hallo </a:t>
              </a:r>
              <a:r>
                <a:rPr lang="de-DE" sz="2000" b="1" dirty="0" err="1" smtClean="0">
                  <a:solidFill>
                    <a:schemeClr val="accent1"/>
                  </a:solidFill>
                </a:rPr>
                <a:t>roboter</a:t>
              </a:r>
              <a:r>
                <a:rPr lang="de-DE" sz="2000" b="1" dirty="0" smtClean="0">
                  <a:solidFill>
                    <a:schemeClr val="accent1"/>
                  </a:solidFill>
                </a:rPr>
                <a:t>) </a:t>
              </a:r>
              <a:r>
                <a:rPr lang="de-DE" sz="2000" b="1" dirty="0" smtClean="0">
                  <a:solidFill>
                    <a:srgbClr val="FF0000"/>
                  </a:solidFill>
                </a:rPr>
                <a:t>hi </a:t>
              </a:r>
              <a:r>
                <a:rPr lang="de-DE" sz="2000" b="1" dirty="0" err="1" smtClean="0">
                  <a:solidFill>
                    <a:srgbClr val="FF0000"/>
                  </a:solidFill>
                </a:rPr>
                <a:t>mensch</a:t>
              </a:r>
              <a:endParaRPr lang="de-DE" sz="2000" b="1" dirty="0" smtClean="0">
                <a:solidFill>
                  <a:srgbClr val="FF0000"/>
                </a:solidFill>
              </a:endParaRPr>
            </a:p>
            <a:p>
              <a:pPr algn="ctr"/>
              <a:endParaRPr lang="de-DE" sz="2000" b="1" dirty="0" smtClean="0"/>
            </a:p>
            <a:p>
              <a:pPr algn="ctr"/>
              <a:r>
                <a:rPr lang="de-DE" sz="2000" dirty="0" smtClean="0"/>
                <a:t>Wie vorher: Es gibt 1 Eingaben und 1 Ausgabe</a:t>
              </a:r>
              <a:endParaRPr lang="de-DE" sz="2000" dirty="0"/>
            </a:p>
          </p:txBody>
        </p:sp>
      </p:grpSp>
      <p:grpSp>
        <p:nvGrpSpPr>
          <p:cNvPr id="35" name="Groupe 4"/>
          <p:cNvGrpSpPr/>
          <p:nvPr/>
        </p:nvGrpSpPr>
        <p:grpSpPr>
          <a:xfrm>
            <a:off x="6167341" y="1926008"/>
            <a:ext cx="6030412" cy="2173349"/>
            <a:chOff x="6167341" y="2217554"/>
            <a:chExt cx="6030412" cy="2173349"/>
          </a:xfrm>
        </p:grpSpPr>
        <p:sp>
          <p:nvSpPr>
            <p:cNvPr id="36" name="Rectangle 35"/>
            <p:cNvSpPr/>
            <p:nvPr/>
          </p:nvSpPr>
          <p:spPr>
            <a:xfrm>
              <a:off x="6167341" y="2217554"/>
              <a:ext cx="6030412" cy="2173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ZoneTexte 9"/>
            <p:cNvSpPr txBox="1"/>
            <p:nvPr/>
          </p:nvSpPr>
          <p:spPr>
            <a:xfrm>
              <a:off x="6396215" y="2793396"/>
              <a:ext cx="5572664" cy="1261884"/>
            </a:xfrm>
            <a:prstGeom prst="rect">
              <a:avLst/>
            </a:prstGeom>
            <a:noFill/>
          </p:spPr>
          <p:txBody>
            <a:bodyPr wrap="square" rtlCol="0">
              <a:spAutoFit/>
            </a:bodyPr>
            <a:lstStyle/>
            <a:p>
              <a:pPr algn="ctr"/>
              <a:r>
                <a:rPr lang="de-DE" sz="2000" b="1" u="sng" dirty="0" smtClean="0"/>
                <a:t>Beispiel 2</a:t>
              </a:r>
              <a:r>
                <a:rPr lang="de-DE" sz="2000" b="1" dirty="0" smtClean="0"/>
                <a:t>:  </a:t>
              </a:r>
              <a:r>
                <a:rPr lang="de-DE" sz="2000" b="1" dirty="0" err="1" smtClean="0">
                  <a:solidFill>
                    <a:srgbClr val="00B050"/>
                  </a:solidFill>
                </a:rPr>
                <a:t>u</a:t>
              </a:r>
              <a:r>
                <a:rPr lang="de-DE" sz="2000" b="1" dirty="0" smtClean="0">
                  <a:solidFill>
                    <a:srgbClr val="00B050"/>
                  </a:solidFill>
                </a:rPr>
                <a:t>:</a:t>
              </a:r>
              <a:r>
                <a:rPr lang="de-DE" sz="2000" b="1" dirty="0" smtClean="0"/>
                <a:t> </a:t>
              </a:r>
              <a:r>
                <a:rPr lang="de-DE" sz="2000" b="1" dirty="0" smtClean="0">
                  <a:solidFill>
                    <a:srgbClr val="1D9BD7"/>
                  </a:solidFill>
                </a:rPr>
                <a:t>(</a:t>
              </a:r>
              <a:r>
                <a:rPr lang="de-DE" sz="3600" b="1" dirty="0" smtClean="0">
                  <a:solidFill>
                    <a:srgbClr val="1D9BD7"/>
                  </a:solidFill>
                </a:rPr>
                <a:t>[</a:t>
              </a:r>
              <a:r>
                <a:rPr lang="de-DE" sz="2000" b="1" dirty="0" smtClean="0">
                  <a:solidFill>
                    <a:srgbClr val="1D9BD7"/>
                  </a:solidFill>
                </a:rPr>
                <a:t>hallo hey moin</a:t>
              </a:r>
              <a:r>
                <a:rPr lang="de-DE" sz="3600" b="1" dirty="0" smtClean="0">
                  <a:solidFill>
                    <a:srgbClr val="1D9BD7"/>
                  </a:solidFill>
                </a:rPr>
                <a:t>]</a:t>
              </a:r>
              <a:r>
                <a:rPr lang="de-DE" sz="2000" b="1" dirty="0" smtClean="0">
                  <a:solidFill>
                    <a:srgbClr val="1D9BD7"/>
                  </a:solidFill>
                </a:rPr>
                <a:t>)</a:t>
              </a:r>
              <a:r>
                <a:rPr lang="de-DE" sz="2000" b="1" dirty="0" smtClean="0"/>
                <a:t> </a:t>
              </a:r>
              <a:r>
                <a:rPr lang="de-DE" sz="2000" b="1" dirty="0" smtClean="0">
                  <a:solidFill>
                    <a:srgbClr val="FF0000"/>
                  </a:solidFill>
                </a:rPr>
                <a:t>hi </a:t>
              </a:r>
              <a:r>
                <a:rPr lang="de-DE" sz="2000" b="1" dirty="0" err="1" smtClean="0">
                  <a:solidFill>
                    <a:srgbClr val="FF0000"/>
                  </a:solidFill>
                </a:rPr>
                <a:t>mensch</a:t>
              </a:r>
              <a:endParaRPr lang="de-DE" sz="2000" b="1" dirty="0" smtClean="0">
                <a:solidFill>
                  <a:srgbClr val="FF0000"/>
                </a:solidFill>
              </a:endParaRPr>
            </a:p>
            <a:p>
              <a:pPr algn="ctr"/>
              <a:endParaRPr lang="de-DE" sz="2000" dirty="0" smtClean="0"/>
            </a:p>
            <a:p>
              <a:pPr algn="ctr"/>
              <a:r>
                <a:rPr lang="de-DE" sz="2000" dirty="0" smtClean="0"/>
                <a:t>Mehrere mögliche Eingaben [ ] und 1 Ausgabe</a:t>
              </a:r>
              <a:endParaRPr lang="de-DE" sz="2000" dirty="0"/>
            </a:p>
          </p:txBody>
        </p:sp>
      </p:grpSp>
      <p:grpSp>
        <p:nvGrpSpPr>
          <p:cNvPr id="38" name="Groupe 5"/>
          <p:cNvGrpSpPr/>
          <p:nvPr/>
        </p:nvGrpSpPr>
        <p:grpSpPr>
          <a:xfrm>
            <a:off x="-1095" y="4229915"/>
            <a:ext cx="6168436" cy="2173349"/>
            <a:chOff x="-1095" y="4521461"/>
            <a:chExt cx="6168436" cy="2173349"/>
          </a:xfrm>
        </p:grpSpPr>
        <p:sp>
          <p:nvSpPr>
            <p:cNvPr id="39" name="Rectangle 12"/>
            <p:cNvSpPr/>
            <p:nvPr/>
          </p:nvSpPr>
          <p:spPr>
            <a:xfrm>
              <a:off x="0" y="4521461"/>
              <a:ext cx="6030412" cy="2173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0" name="ZoneTexte 13"/>
            <p:cNvSpPr txBox="1"/>
            <p:nvPr/>
          </p:nvSpPr>
          <p:spPr>
            <a:xfrm>
              <a:off x="-1095" y="4792527"/>
              <a:ext cx="6168436" cy="1846659"/>
            </a:xfrm>
            <a:prstGeom prst="rect">
              <a:avLst/>
            </a:prstGeom>
            <a:noFill/>
          </p:spPr>
          <p:txBody>
            <a:bodyPr wrap="square" rtlCol="0">
              <a:spAutoFit/>
            </a:bodyPr>
            <a:lstStyle/>
            <a:p>
              <a:pPr algn="ctr"/>
              <a:r>
                <a:rPr lang="de-DE" sz="2000" b="1" u="sng" dirty="0" smtClean="0"/>
                <a:t>Beispiel 3</a:t>
              </a:r>
              <a:r>
                <a:rPr lang="de-DE" sz="2000" b="1" dirty="0" smtClean="0"/>
                <a:t>:  </a:t>
              </a:r>
              <a:br>
                <a:rPr lang="de-DE" sz="2000" b="1" dirty="0" smtClean="0"/>
              </a:br>
              <a:r>
                <a:rPr lang="de-DE" sz="2000" b="1" dirty="0" err="1" smtClean="0">
                  <a:solidFill>
                    <a:srgbClr val="00B050"/>
                  </a:solidFill>
                </a:rPr>
                <a:t>u</a:t>
              </a:r>
              <a:r>
                <a:rPr lang="de-DE" sz="2000" b="1" dirty="0" smtClean="0">
                  <a:solidFill>
                    <a:srgbClr val="00B050"/>
                  </a:solidFill>
                </a:rPr>
                <a:t>:</a:t>
              </a:r>
              <a:r>
                <a:rPr lang="de-DE" sz="2000" b="1" dirty="0" smtClean="0"/>
                <a:t> </a:t>
              </a:r>
              <a:r>
                <a:rPr lang="de-DE" sz="2000" b="1" dirty="0" smtClean="0">
                  <a:solidFill>
                    <a:srgbClr val="1D9BD7"/>
                  </a:solidFill>
                </a:rPr>
                <a:t>([</a:t>
              </a:r>
              <a:r>
                <a:rPr lang="de-DE" altLang="fr-FR" sz="2000" b="1" dirty="0" smtClean="0">
                  <a:solidFill>
                    <a:srgbClr val="1D9BD7"/>
                  </a:solidFill>
                  <a:cs typeface="Times New Roman" panose="02020603050405020304" pitchFamily="18" charset="0"/>
                </a:rPr>
                <a:t>"</a:t>
              </a:r>
              <a:r>
                <a:rPr lang="de-DE" sz="2000" b="1" dirty="0" smtClean="0">
                  <a:solidFill>
                    <a:srgbClr val="1D9BD7"/>
                  </a:solidFill>
                </a:rPr>
                <a:t>hallo </a:t>
              </a:r>
              <a:r>
                <a:rPr lang="de-DE" sz="2000" b="1" dirty="0" err="1" smtClean="0">
                  <a:solidFill>
                    <a:srgbClr val="1D9BD7"/>
                  </a:solidFill>
                </a:rPr>
                <a:t>roboter</a:t>
              </a:r>
              <a:r>
                <a:rPr lang="de-DE" altLang="fr-FR" sz="2000" b="1" dirty="0" smtClean="0">
                  <a:solidFill>
                    <a:srgbClr val="1D9BD7"/>
                  </a:solidFill>
                  <a:cs typeface="Times New Roman" panose="02020603050405020304" pitchFamily="18" charset="0"/>
                </a:rPr>
                <a:t>"</a:t>
              </a:r>
              <a:r>
                <a:rPr lang="de-DE" sz="2000" b="1" dirty="0" smtClean="0">
                  <a:solidFill>
                    <a:srgbClr val="1D9BD7"/>
                  </a:solidFill>
                </a:rPr>
                <a:t> hey moin]) </a:t>
              </a:r>
              <a:r>
                <a:rPr lang="de-DE" sz="2000" b="1" dirty="0" smtClean="0">
                  <a:solidFill>
                    <a:srgbClr val="FF0000"/>
                  </a:solidFill>
                </a:rPr>
                <a:t>[hi hey hallo]</a:t>
              </a:r>
            </a:p>
            <a:p>
              <a:pPr algn="ctr"/>
              <a:endParaRPr lang="de-DE" sz="1100" dirty="0" smtClean="0"/>
            </a:p>
            <a:p>
              <a:pPr algn="ctr"/>
              <a:r>
                <a:rPr lang="de-DE" sz="2000" dirty="0" smtClean="0"/>
                <a:t>Unterschiedliche mögliche Eingaben und manche </a:t>
              </a:r>
              <a:br>
                <a:rPr lang="de-DE" sz="2000" dirty="0" smtClean="0"/>
              </a:br>
              <a:r>
                <a:rPr lang="de-DE" sz="2000" dirty="0" smtClean="0"/>
                <a:t>bestehen aus mehreren Wörtern </a:t>
              </a:r>
              <a:r>
                <a:rPr lang="de-DE" altLang="fr-FR" sz="2000" b="1" dirty="0">
                  <a:solidFill>
                    <a:srgbClr val="1D9BD7"/>
                  </a:solidFill>
                  <a:cs typeface="Times New Roman" panose="02020603050405020304" pitchFamily="18" charset="0"/>
                </a:rPr>
                <a:t>" "</a:t>
              </a:r>
              <a:r>
                <a:rPr lang="de-DE" sz="2000" dirty="0" smtClean="0"/>
                <a:t> </a:t>
              </a:r>
              <a:br>
                <a:rPr lang="de-DE" sz="2000" dirty="0" smtClean="0"/>
              </a:br>
              <a:r>
                <a:rPr lang="de-DE" sz="2000" dirty="0" smtClean="0"/>
                <a:t>und außerdem auch unterschiedliche Ausgaben</a:t>
              </a:r>
              <a:endParaRPr lang="de-DE" sz="2000" dirty="0"/>
            </a:p>
          </p:txBody>
        </p:sp>
      </p:grpSp>
      <p:grpSp>
        <p:nvGrpSpPr>
          <p:cNvPr id="41" name="Groupe 16"/>
          <p:cNvGrpSpPr/>
          <p:nvPr/>
        </p:nvGrpSpPr>
        <p:grpSpPr>
          <a:xfrm>
            <a:off x="6167341" y="4233160"/>
            <a:ext cx="6030412" cy="2173349"/>
            <a:chOff x="6167341" y="4524706"/>
            <a:chExt cx="6030412" cy="2173349"/>
          </a:xfrm>
        </p:grpSpPr>
        <p:sp>
          <p:nvSpPr>
            <p:cNvPr id="42" name="Rectangle 41"/>
            <p:cNvSpPr/>
            <p:nvPr/>
          </p:nvSpPr>
          <p:spPr>
            <a:xfrm>
              <a:off x="6167341" y="4524706"/>
              <a:ext cx="6030412" cy="2173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3" name="ZoneTexte 15"/>
            <p:cNvSpPr txBox="1"/>
            <p:nvPr/>
          </p:nvSpPr>
          <p:spPr>
            <a:xfrm>
              <a:off x="6418052" y="4792527"/>
              <a:ext cx="5550827" cy="1815882"/>
            </a:xfrm>
            <a:prstGeom prst="rect">
              <a:avLst/>
            </a:prstGeom>
            <a:noFill/>
          </p:spPr>
          <p:txBody>
            <a:bodyPr wrap="square" rtlCol="0">
              <a:spAutoFit/>
            </a:bodyPr>
            <a:lstStyle/>
            <a:p>
              <a:pPr algn="ctr"/>
              <a:r>
                <a:rPr lang="de-DE" sz="2000" b="1" u="sng" dirty="0" smtClean="0"/>
                <a:t>Beispiel 4</a:t>
              </a:r>
              <a:r>
                <a:rPr lang="de-DE" sz="2000" b="1" dirty="0" smtClean="0"/>
                <a:t>:  </a:t>
              </a:r>
              <a:br>
                <a:rPr lang="de-DE" sz="2000" b="1" dirty="0" smtClean="0"/>
              </a:br>
              <a:r>
                <a:rPr lang="de-DE" sz="2000" b="1" dirty="0" err="1" smtClean="0">
                  <a:solidFill>
                    <a:srgbClr val="00B050"/>
                  </a:solidFill>
                </a:rPr>
                <a:t>u</a:t>
              </a:r>
              <a:r>
                <a:rPr lang="de-DE" sz="2000" b="1" dirty="0" smtClean="0">
                  <a:solidFill>
                    <a:srgbClr val="00B050"/>
                  </a:solidFill>
                </a:rPr>
                <a:t>:</a:t>
              </a:r>
              <a:r>
                <a:rPr lang="de-DE" sz="2000" b="1" dirty="0" smtClean="0"/>
                <a:t> </a:t>
              </a:r>
              <a:r>
                <a:rPr lang="de-DE" sz="2000" b="1" dirty="0" smtClean="0">
                  <a:solidFill>
                    <a:srgbClr val="1D9BD7"/>
                  </a:solidFill>
                </a:rPr>
                <a:t>(setz{</a:t>
              </a:r>
              <a:r>
                <a:rPr lang="de-DE" sz="2000" b="1" dirty="0" err="1" smtClean="0">
                  <a:solidFill>
                    <a:srgbClr val="1D9BD7"/>
                  </a:solidFill>
                </a:rPr>
                <a:t>e</a:t>
              </a:r>
              <a:r>
                <a:rPr lang="de-DE" sz="2000" b="1" dirty="0" smtClean="0">
                  <a:solidFill>
                    <a:srgbClr val="1D9BD7"/>
                  </a:solidFill>
                </a:rPr>
                <a:t>} dich {hin}) </a:t>
              </a:r>
              <a:r>
                <a:rPr lang="de-DE" sz="2000" b="1" dirty="0" smtClean="0">
                  <a:solidFill>
                    <a:srgbClr val="FF0000"/>
                  </a:solidFill>
                </a:rPr>
                <a:t>Mach ich, </a:t>
              </a:r>
              <a:r>
                <a:rPr lang="de-DE" sz="2000" b="1" dirty="0" err="1" smtClean="0">
                  <a:solidFill>
                    <a:srgbClr val="FF0000"/>
                  </a:solidFill>
                </a:rPr>
                <a:t>moment</a:t>
              </a:r>
              <a:endParaRPr lang="de-DE" sz="2000" b="1" dirty="0" smtClean="0">
                <a:solidFill>
                  <a:srgbClr val="FF0000"/>
                </a:solidFill>
              </a:endParaRPr>
            </a:p>
            <a:p>
              <a:pPr algn="ctr"/>
              <a:endParaRPr lang="de-DE" sz="1200" dirty="0" smtClean="0"/>
            </a:p>
            <a:p>
              <a:pPr algn="ctr"/>
              <a:r>
                <a:rPr lang="de-DE" sz="2000" dirty="0" smtClean="0"/>
                <a:t>Die Werte in der geschweiften Klammer können weggelassen werden:</a:t>
              </a:r>
            </a:p>
            <a:p>
              <a:pPr algn="ctr"/>
              <a:r>
                <a:rPr lang="de-DE" sz="2000" dirty="0" smtClean="0"/>
                <a:t>„Setz dich hin“, “Setze dich hin“, “Setz dich“...</a:t>
              </a:r>
              <a:endParaRPr lang="de-DE" sz="2000" dirty="0"/>
            </a:p>
          </p:txBody>
        </p:sp>
      </p:grpSp>
    </p:spTree>
    <p:extLst>
      <p:ext uri="{BB962C8B-B14F-4D97-AF65-F5344CB8AC3E}">
        <p14:creationId xmlns:p14="http://schemas.microsoft.com/office/powerpoint/2010/main" val="384863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6764392" y="783112"/>
            <a:ext cx="5186648" cy="4191000"/>
          </a:xfrm>
          <a:prstGeom prst="rect">
            <a:avLst/>
          </a:prstGeom>
        </p:spPr>
      </p:pic>
      <p:sp>
        <p:nvSpPr>
          <p:cNvPr id="18" name="ZoneTexte 7"/>
          <p:cNvSpPr txBox="1"/>
          <p:nvPr/>
        </p:nvSpPr>
        <p:spPr>
          <a:xfrm>
            <a:off x="103091" y="1103637"/>
            <a:ext cx="6679292" cy="707886"/>
          </a:xfrm>
          <a:prstGeom prst="rect">
            <a:avLst/>
          </a:prstGeom>
          <a:noFill/>
        </p:spPr>
        <p:txBody>
          <a:bodyPr wrap="square" rtlCol="0">
            <a:spAutoFit/>
          </a:bodyPr>
          <a:lstStyle/>
          <a:p>
            <a:r>
              <a:rPr lang="de-DE" sz="2000" dirty="0" smtClean="0"/>
              <a:t>Dialog Regeln können mit Animationen verknüpft werden. </a:t>
            </a:r>
          </a:p>
          <a:p>
            <a:r>
              <a:rPr lang="de-DE" sz="2000" dirty="0" smtClean="0"/>
              <a:t>Dafür werden </a:t>
            </a:r>
            <a:r>
              <a:rPr lang="de-DE" sz="2000" b="1" dirty="0" err="1" smtClean="0">
                <a:solidFill>
                  <a:srgbClr val="1D9BD7"/>
                </a:solidFill>
              </a:rPr>
              <a:t>events</a:t>
            </a:r>
            <a:r>
              <a:rPr lang="de-DE" sz="2000" dirty="0" smtClean="0"/>
              <a:t> erstellt und an einen Ausgang gegeben.</a:t>
            </a:r>
            <a:endParaRPr lang="de-DE" sz="2000" b="1" i="1" dirty="0" smtClean="0"/>
          </a:p>
        </p:txBody>
      </p:sp>
      <p:sp>
        <p:nvSpPr>
          <p:cNvPr id="19" name="Rectangle 18"/>
          <p:cNvSpPr/>
          <p:nvPr/>
        </p:nvSpPr>
        <p:spPr>
          <a:xfrm>
            <a:off x="0" y="-18106"/>
            <a:ext cx="6375400" cy="846104"/>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ZoneTexte 11"/>
          <p:cNvSpPr txBox="1"/>
          <p:nvPr/>
        </p:nvSpPr>
        <p:spPr>
          <a:xfrm>
            <a:off x="136714" y="120112"/>
            <a:ext cx="10782297" cy="707886"/>
          </a:xfrm>
          <a:prstGeom prst="rect">
            <a:avLst/>
          </a:prstGeom>
          <a:noFill/>
        </p:spPr>
        <p:txBody>
          <a:bodyPr wrap="square" rtlCol="0">
            <a:spAutoFit/>
          </a:bodyPr>
          <a:lstStyle/>
          <a:p>
            <a:r>
              <a:rPr lang="de-DE" sz="4000" b="1" dirty="0" smtClean="0">
                <a:solidFill>
                  <a:schemeClr val="bg1"/>
                </a:solidFill>
                <a:latin typeface="DIN" charset="0"/>
                <a:ea typeface="DIN" charset="0"/>
                <a:cs typeface="DIN" charset="0"/>
              </a:rPr>
              <a:t>Bewegung auf Kommando</a:t>
            </a:r>
            <a:endParaRPr lang="de-DE" sz="4000" b="1" dirty="0">
              <a:solidFill>
                <a:schemeClr val="bg1"/>
              </a:solidFill>
              <a:latin typeface="DIN" charset="0"/>
              <a:ea typeface="DIN" charset="0"/>
              <a:cs typeface="DIN" charset="0"/>
            </a:endParaRPr>
          </a:p>
        </p:txBody>
      </p:sp>
      <p:sp>
        <p:nvSpPr>
          <p:cNvPr id="23" name="ZoneTexte 15"/>
          <p:cNvSpPr txBox="1"/>
          <p:nvPr/>
        </p:nvSpPr>
        <p:spPr>
          <a:xfrm>
            <a:off x="136714" y="1952358"/>
            <a:ext cx="5620871" cy="400110"/>
          </a:xfrm>
          <a:prstGeom prst="rect">
            <a:avLst/>
          </a:prstGeom>
          <a:noFill/>
        </p:spPr>
        <p:txBody>
          <a:bodyPr wrap="square" rtlCol="0">
            <a:spAutoFit/>
          </a:bodyPr>
          <a:lstStyle/>
          <a:p>
            <a:r>
              <a:rPr lang="de-DE" sz="2000" b="1" dirty="0" smtClean="0"/>
              <a:t>Folgende Regel hinzufügen</a:t>
            </a:r>
            <a:r>
              <a:rPr lang="de-DE" sz="2000" dirty="0" smtClean="0"/>
              <a:t>:</a:t>
            </a:r>
            <a:endParaRPr lang="de-DE" sz="2000" i="1" dirty="0" smtClean="0"/>
          </a:p>
        </p:txBody>
      </p:sp>
      <p:sp>
        <p:nvSpPr>
          <p:cNvPr id="24" name="Rectangle 23"/>
          <p:cNvSpPr/>
          <p:nvPr/>
        </p:nvSpPr>
        <p:spPr>
          <a:xfrm>
            <a:off x="184731" y="2423098"/>
            <a:ext cx="6483347" cy="11124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ZoneTexte 13"/>
          <p:cNvSpPr txBox="1"/>
          <p:nvPr/>
        </p:nvSpPr>
        <p:spPr>
          <a:xfrm>
            <a:off x="184731" y="2606205"/>
            <a:ext cx="6483347" cy="738664"/>
          </a:xfrm>
          <a:prstGeom prst="rect">
            <a:avLst/>
          </a:prstGeom>
          <a:noFill/>
        </p:spPr>
        <p:txBody>
          <a:bodyPr wrap="square" rtlCol="0">
            <a:spAutoFit/>
          </a:bodyPr>
          <a:lstStyle/>
          <a:p>
            <a:pPr lvl="0" eaLnBrk="0" fontAlgn="base" hangingPunct="0">
              <a:spcBef>
                <a:spcPct val="0"/>
              </a:spcBef>
              <a:spcAft>
                <a:spcPct val="0"/>
              </a:spcAft>
            </a:pPr>
            <a:r>
              <a:rPr lang="de-DE" altLang="fr-FR" b="1" dirty="0" err="1" smtClean="0">
                <a:solidFill>
                  <a:srgbClr val="00B050"/>
                </a:solidFill>
                <a:cs typeface="Times New Roman" panose="02020603050405020304" pitchFamily="18" charset="0"/>
              </a:rPr>
              <a:t>u</a:t>
            </a:r>
            <a:r>
              <a:rPr lang="de-DE" altLang="fr-FR" b="1" dirty="0" smtClean="0">
                <a:solidFill>
                  <a:srgbClr val="00B050"/>
                </a:solidFill>
                <a:cs typeface="Times New Roman" panose="02020603050405020304" pitchFamily="18" charset="0"/>
              </a:rPr>
              <a:t>: </a:t>
            </a:r>
            <a:r>
              <a:rPr lang="de-DE" altLang="fr-FR" b="1" dirty="0" smtClean="0">
                <a:solidFill>
                  <a:srgbClr val="1D9BD7"/>
                </a:solidFill>
                <a:cs typeface="Times New Roman" panose="02020603050405020304" pitchFamily="18" charset="0"/>
              </a:rPr>
              <a:t>(Bitte setz dich hin) </a:t>
            </a:r>
            <a:r>
              <a:rPr lang="de-DE" altLang="fr-FR" b="1" dirty="0" smtClean="0">
                <a:solidFill>
                  <a:srgbClr val="FF0000"/>
                </a:solidFill>
                <a:cs typeface="Times New Roman" panose="02020603050405020304" pitchFamily="18" charset="0"/>
              </a:rPr>
              <a:t>ok ich setze mich hin </a:t>
            </a:r>
            <a:r>
              <a:rPr lang="de-DE" altLang="fr-FR" b="1" dirty="0" smtClean="0">
                <a:solidFill>
                  <a:schemeClr val="accent4"/>
                </a:solidFill>
                <a:cs typeface="Times New Roman" panose="02020603050405020304" pitchFamily="18" charset="0"/>
              </a:rPr>
              <a:t>$sitz=1</a:t>
            </a:r>
          </a:p>
          <a:p>
            <a:pPr lvl="0" eaLnBrk="0" fontAlgn="base" hangingPunct="0">
              <a:spcBef>
                <a:spcPct val="0"/>
              </a:spcBef>
              <a:spcAft>
                <a:spcPct val="0"/>
              </a:spcAft>
            </a:pPr>
            <a:r>
              <a:rPr lang="de-DE" altLang="fr-FR" b="1" dirty="0" err="1" smtClean="0">
                <a:solidFill>
                  <a:srgbClr val="00B050"/>
                </a:solidFill>
                <a:cs typeface="Times New Roman" panose="02020603050405020304" pitchFamily="18" charset="0"/>
              </a:rPr>
              <a:t>u</a:t>
            </a:r>
            <a:r>
              <a:rPr lang="de-DE" altLang="fr-FR" b="1" dirty="0" smtClean="0">
                <a:solidFill>
                  <a:srgbClr val="00B050"/>
                </a:solidFill>
                <a:cs typeface="Times New Roman" panose="02020603050405020304" pitchFamily="18" charset="0"/>
              </a:rPr>
              <a:t>: </a:t>
            </a:r>
            <a:r>
              <a:rPr lang="de-DE" altLang="fr-FR" b="1" dirty="0" smtClean="0">
                <a:solidFill>
                  <a:srgbClr val="1D9BD7"/>
                </a:solidFill>
                <a:cs typeface="Times New Roman" panose="02020603050405020304" pitchFamily="18" charset="0"/>
              </a:rPr>
              <a:t>([" Winke mir" “Grüße die Leute“]) </a:t>
            </a:r>
            <a:r>
              <a:rPr lang="de-DE" altLang="fr-FR" b="1" dirty="0" smtClean="0">
                <a:solidFill>
                  <a:srgbClr val="FF0000"/>
                </a:solidFill>
                <a:cs typeface="Times New Roman" panose="02020603050405020304" pitchFamily="18" charset="0"/>
              </a:rPr>
              <a:t>Okay ich grüße </a:t>
            </a:r>
            <a:r>
              <a:rPr lang="de-DE" altLang="fr-FR" b="1" dirty="0" smtClean="0">
                <a:solidFill>
                  <a:schemeClr val="accent4"/>
                </a:solidFill>
                <a:cs typeface="Times New Roman" panose="02020603050405020304" pitchFamily="18" charset="0"/>
              </a:rPr>
              <a:t>$hallo=1</a:t>
            </a:r>
            <a:r>
              <a:rPr lang="de-DE" altLang="fr-FR" sz="2400" b="1" dirty="0" smtClean="0">
                <a:solidFill>
                  <a:schemeClr val="accent4"/>
                </a:solidFill>
                <a:cs typeface="Times New Roman" panose="02020603050405020304" pitchFamily="18" charset="0"/>
              </a:rPr>
              <a:t> </a:t>
            </a:r>
            <a:endParaRPr lang="de-DE" altLang="fr-FR" sz="4000" b="1" dirty="0">
              <a:solidFill>
                <a:schemeClr val="accent4"/>
              </a:solidFill>
              <a:cs typeface="Times New Roman" panose="02020603050405020304" pitchFamily="18" charset="0"/>
            </a:endParaRPr>
          </a:p>
        </p:txBody>
      </p:sp>
      <p:sp>
        <p:nvSpPr>
          <p:cNvPr id="26" name="Rectangle 3"/>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26"/>
          <p:cNvSpPr/>
          <p:nvPr/>
        </p:nvSpPr>
        <p:spPr>
          <a:xfrm>
            <a:off x="7357403" y="5453537"/>
            <a:ext cx="4304714" cy="584775"/>
          </a:xfrm>
          <a:prstGeom prst="rect">
            <a:avLst/>
          </a:prstGeom>
        </p:spPr>
        <p:txBody>
          <a:bodyPr wrap="square">
            <a:spAutoFit/>
          </a:bodyPr>
          <a:lstStyle/>
          <a:p>
            <a:pPr algn="ctr"/>
            <a:r>
              <a:rPr lang="de-DE" sz="1600" b="1" i="1" dirty="0" smtClean="0">
                <a:solidFill>
                  <a:srgbClr val="1D9BD7"/>
                </a:solidFill>
              </a:rPr>
              <a:t>Rechts-Klick </a:t>
            </a:r>
            <a:r>
              <a:rPr lang="de-DE" sz="1600" b="1" i="1" dirty="0" smtClean="0"/>
              <a:t>und wähle « </a:t>
            </a:r>
            <a:r>
              <a:rPr lang="de-DE" sz="1600" b="1" i="1" dirty="0" err="1" smtClean="0"/>
              <a:t>edit</a:t>
            </a:r>
            <a:r>
              <a:rPr lang="de-DE" sz="1600" b="1" i="1" dirty="0" smtClean="0"/>
              <a:t> box » im Menü um einen neuen Output zu erstellen</a:t>
            </a:r>
            <a:endParaRPr lang="de-DE" sz="1600" i="1" dirty="0"/>
          </a:p>
        </p:txBody>
      </p:sp>
      <p:sp>
        <p:nvSpPr>
          <p:cNvPr id="28" name="ZoneTexte 19"/>
          <p:cNvSpPr txBox="1"/>
          <p:nvPr/>
        </p:nvSpPr>
        <p:spPr>
          <a:xfrm>
            <a:off x="188617" y="5006075"/>
            <a:ext cx="6608456" cy="707886"/>
          </a:xfrm>
          <a:prstGeom prst="rect">
            <a:avLst/>
          </a:prstGeom>
          <a:noFill/>
        </p:spPr>
        <p:txBody>
          <a:bodyPr wrap="square" rtlCol="0">
            <a:spAutoFit/>
          </a:bodyPr>
          <a:lstStyle/>
          <a:p>
            <a:r>
              <a:rPr lang="de-DE" sz="2000" b="1" dirty="0" smtClean="0"/>
              <a:t>Erstelle </a:t>
            </a:r>
            <a:r>
              <a:rPr lang="de-DE" sz="2000" dirty="0" smtClean="0"/>
              <a:t>zwei neue Ausgänge zu der Dialog-Box:</a:t>
            </a:r>
          </a:p>
          <a:p>
            <a:r>
              <a:rPr lang="de-DE" sz="2000" b="1" dirty="0" smtClean="0">
                <a:solidFill>
                  <a:srgbClr val="1D9BD7"/>
                </a:solidFill>
              </a:rPr>
              <a:t>« </a:t>
            </a:r>
            <a:r>
              <a:rPr lang="de-DE" sz="2000" b="1" i="1" dirty="0" smtClean="0">
                <a:solidFill>
                  <a:srgbClr val="1D9BD7"/>
                </a:solidFill>
              </a:rPr>
              <a:t>sitz</a:t>
            </a:r>
            <a:r>
              <a:rPr lang="de-DE" sz="2000" b="1" dirty="0" smtClean="0">
                <a:solidFill>
                  <a:srgbClr val="1D9BD7"/>
                </a:solidFill>
              </a:rPr>
              <a:t> » und« </a:t>
            </a:r>
            <a:r>
              <a:rPr lang="de-DE" sz="2000" b="1" i="1" dirty="0" smtClean="0">
                <a:solidFill>
                  <a:srgbClr val="1D9BD7"/>
                </a:solidFill>
              </a:rPr>
              <a:t>hallo</a:t>
            </a:r>
            <a:r>
              <a:rPr lang="de-DE" sz="2000" b="1" dirty="0" smtClean="0">
                <a:solidFill>
                  <a:srgbClr val="1D9BD7"/>
                </a:solidFill>
              </a:rPr>
              <a:t> » </a:t>
            </a:r>
            <a:r>
              <a:rPr lang="de-DE" sz="2000" dirty="0" smtClean="0"/>
              <a:t>und verbinde sie mit der passenden Box</a:t>
            </a:r>
            <a:endParaRPr lang="de-DE" sz="2000" i="1" dirty="0" smtClean="0"/>
          </a:p>
        </p:txBody>
      </p:sp>
      <p:cxnSp>
        <p:nvCxnSpPr>
          <p:cNvPr id="29" name="Connecteur droit avec flèche 20"/>
          <p:cNvCxnSpPr/>
          <p:nvPr/>
        </p:nvCxnSpPr>
        <p:spPr>
          <a:xfrm flipV="1">
            <a:off x="7666892" y="3933234"/>
            <a:ext cx="753208" cy="1520304"/>
          </a:xfrm>
          <a:prstGeom prst="straightConnector1">
            <a:avLst/>
          </a:prstGeom>
          <a:ln w="57150">
            <a:solidFill>
              <a:srgbClr val="1D9BD7"/>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4"/>
          <a:stretch>
            <a:fillRect/>
          </a:stretch>
        </p:blipFill>
        <p:spPr>
          <a:xfrm>
            <a:off x="136714" y="4118785"/>
            <a:ext cx="3403600" cy="533400"/>
          </a:xfrm>
          <a:prstGeom prst="rect">
            <a:avLst/>
          </a:prstGeom>
        </p:spPr>
      </p:pic>
      <p:cxnSp>
        <p:nvCxnSpPr>
          <p:cNvPr id="31" name="Straight Arrow Connector 30"/>
          <p:cNvCxnSpPr/>
          <p:nvPr/>
        </p:nvCxnSpPr>
        <p:spPr>
          <a:xfrm flipV="1">
            <a:off x="1908886" y="4580898"/>
            <a:ext cx="774700" cy="491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5"/>
          <a:srcRect r="6039"/>
          <a:stretch/>
        </p:blipFill>
        <p:spPr>
          <a:xfrm>
            <a:off x="3686711" y="3933234"/>
            <a:ext cx="3216240" cy="1103458"/>
          </a:xfrm>
          <a:prstGeom prst="rect">
            <a:avLst/>
          </a:prstGeom>
        </p:spPr>
      </p:pic>
      <p:cxnSp>
        <p:nvCxnSpPr>
          <p:cNvPr id="33" name="Straight Arrow Connector 32"/>
          <p:cNvCxnSpPr>
            <a:stCxn id="18" idx="3"/>
          </p:cNvCxnSpPr>
          <p:nvPr/>
        </p:nvCxnSpPr>
        <p:spPr>
          <a:xfrm>
            <a:off x="3540314" y="4385485"/>
            <a:ext cx="1063707" cy="2667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stretch>
            <a:fillRect/>
          </a:stretch>
        </p:blipFill>
        <p:spPr>
          <a:xfrm>
            <a:off x="1715247" y="5745924"/>
            <a:ext cx="2717800" cy="863600"/>
          </a:xfrm>
          <a:prstGeom prst="rect">
            <a:avLst/>
          </a:prstGeom>
        </p:spPr>
      </p:pic>
      <p:cxnSp>
        <p:nvCxnSpPr>
          <p:cNvPr id="35" name="Straight Connector 34"/>
          <p:cNvCxnSpPr/>
          <p:nvPr/>
        </p:nvCxnSpPr>
        <p:spPr>
          <a:xfrm flipV="1">
            <a:off x="127000" y="3652820"/>
            <a:ext cx="6782383" cy="3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296236" y="1811523"/>
            <a:ext cx="2307785" cy="794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43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10045700" cy="927847"/>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ZoneTexte 11"/>
          <p:cNvSpPr txBox="1"/>
          <p:nvPr/>
        </p:nvSpPr>
        <p:spPr>
          <a:xfrm>
            <a:off x="136714" y="92912"/>
            <a:ext cx="10782297" cy="707886"/>
          </a:xfrm>
          <a:prstGeom prst="rect">
            <a:avLst/>
          </a:prstGeom>
          <a:noFill/>
        </p:spPr>
        <p:txBody>
          <a:bodyPr wrap="square" rtlCol="0">
            <a:spAutoFit/>
          </a:bodyPr>
          <a:lstStyle/>
          <a:p>
            <a:r>
              <a:rPr lang="de-DE" sz="4000" b="1" dirty="0" smtClean="0">
                <a:solidFill>
                  <a:schemeClr val="bg1"/>
                </a:solidFill>
                <a:latin typeface="DIN" charset="0"/>
                <a:ea typeface="DIN" charset="0"/>
                <a:cs typeface="DIN" charset="0"/>
              </a:rPr>
              <a:t>AUSPROBIEREN mit </a:t>
            </a:r>
            <a:r>
              <a:rPr lang="de-DE" sz="4000" b="1" smtClean="0">
                <a:solidFill>
                  <a:schemeClr val="bg1"/>
                </a:solidFill>
                <a:latin typeface="DIN" charset="0"/>
                <a:ea typeface="DIN" charset="0"/>
                <a:cs typeface="DIN" charset="0"/>
              </a:rPr>
              <a:t>der Dialog-Box</a:t>
            </a:r>
            <a:endParaRPr lang="de-DE" sz="4000" b="1" dirty="0">
              <a:solidFill>
                <a:schemeClr val="bg1"/>
              </a:solidFill>
              <a:latin typeface="DIN" charset="0"/>
              <a:ea typeface="DIN" charset="0"/>
              <a:cs typeface="DIN" charset="0"/>
            </a:endParaRPr>
          </a:p>
        </p:txBody>
      </p:sp>
      <p:pic>
        <p:nvPicPr>
          <p:cNvPr id="3" name="Picture 2"/>
          <p:cNvPicPr>
            <a:picLocks noChangeAspect="1"/>
          </p:cNvPicPr>
          <p:nvPr/>
        </p:nvPicPr>
        <p:blipFill>
          <a:blip r:embed="rId3"/>
          <a:stretch>
            <a:fillRect/>
          </a:stretch>
        </p:blipFill>
        <p:spPr>
          <a:xfrm>
            <a:off x="212914" y="1292589"/>
            <a:ext cx="11760200" cy="4541160"/>
          </a:xfrm>
          <a:prstGeom prst="rect">
            <a:avLst/>
          </a:prstGeom>
        </p:spPr>
      </p:pic>
      <p:sp>
        <p:nvSpPr>
          <p:cNvPr id="4" name="TextBox 3"/>
          <p:cNvSpPr txBox="1"/>
          <p:nvPr/>
        </p:nvSpPr>
        <p:spPr>
          <a:xfrm>
            <a:off x="2381526" y="6248400"/>
            <a:ext cx="3970126" cy="369332"/>
          </a:xfrm>
          <a:prstGeom prst="rect">
            <a:avLst/>
          </a:prstGeom>
          <a:noFill/>
        </p:spPr>
        <p:txBody>
          <a:bodyPr wrap="none" rtlCol="0">
            <a:spAutoFit/>
          </a:bodyPr>
          <a:lstStyle/>
          <a:p>
            <a:r>
              <a:rPr lang="de-DE" dirty="0" smtClean="0"/>
              <a:t>Text-Eingabe-Feld, um mit NAO zu reden</a:t>
            </a:r>
            <a:endParaRPr lang="de-DE" dirty="0"/>
          </a:p>
        </p:txBody>
      </p:sp>
      <p:cxnSp>
        <p:nvCxnSpPr>
          <p:cNvPr id="30" name="Straight Arrow Connector 29"/>
          <p:cNvCxnSpPr/>
          <p:nvPr/>
        </p:nvCxnSpPr>
        <p:spPr>
          <a:xfrm flipH="1" flipV="1">
            <a:off x="1352826" y="5130800"/>
            <a:ext cx="1028700" cy="13022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036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427" y="-22437"/>
            <a:ext cx="8085762" cy="918227"/>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ZoneTexte 3"/>
          <p:cNvSpPr txBox="1"/>
          <p:nvPr/>
        </p:nvSpPr>
        <p:spPr>
          <a:xfrm>
            <a:off x="136714" y="92912"/>
            <a:ext cx="8588997" cy="707886"/>
          </a:xfrm>
          <a:prstGeom prst="rect">
            <a:avLst/>
          </a:prstGeom>
          <a:noFill/>
        </p:spPr>
        <p:txBody>
          <a:bodyPr wrap="square" rtlCol="0">
            <a:spAutoFit/>
          </a:bodyPr>
          <a:lstStyle/>
          <a:p>
            <a:r>
              <a:rPr lang="de-DE" sz="4000" b="1" dirty="0" smtClean="0">
                <a:solidFill>
                  <a:schemeClr val="bg1"/>
                </a:solidFill>
                <a:latin typeface="DIN" charset="0"/>
                <a:ea typeface="DIN" charset="0"/>
                <a:cs typeface="DIN" charset="0"/>
              </a:rPr>
              <a:t>NAO, HUMANOIDER  ROBOTER</a:t>
            </a:r>
            <a:endParaRPr lang="de-DE" sz="4000" b="1" dirty="0">
              <a:solidFill>
                <a:schemeClr val="bg1"/>
              </a:solidFill>
              <a:latin typeface="DIN" charset="0"/>
              <a:ea typeface="DIN" charset="0"/>
              <a:cs typeface="DIN"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06" y="1313275"/>
            <a:ext cx="6206583" cy="5430759"/>
          </a:xfrm>
          <a:prstGeom prst="rect">
            <a:avLst/>
          </a:prstGeom>
        </p:spPr>
      </p:pic>
      <p:sp>
        <p:nvSpPr>
          <p:cNvPr id="3" name="Rectangle 2"/>
          <p:cNvSpPr/>
          <p:nvPr/>
        </p:nvSpPr>
        <p:spPr>
          <a:xfrm>
            <a:off x="7593105" y="4028655"/>
            <a:ext cx="4307541" cy="1200329"/>
          </a:xfrm>
          <a:prstGeom prst="rect">
            <a:avLst/>
          </a:prstGeom>
        </p:spPr>
        <p:txBody>
          <a:bodyPr wrap="square">
            <a:spAutoFit/>
          </a:bodyPr>
          <a:lstStyle/>
          <a:p>
            <a:r>
              <a:rPr lang="de-DE" sz="2400" b="1" i="1" dirty="0" err="1" smtClean="0">
                <a:solidFill>
                  <a:srgbClr val="1D9BD7"/>
                </a:solidFill>
              </a:rPr>
              <a:t>Humanoide</a:t>
            </a:r>
            <a:r>
              <a:rPr lang="de-DE" sz="2400" b="1" smtClean="0">
                <a:solidFill>
                  <a:srgbClr val="1D9BD7"/>
                </a:solidFill>
              </a:rPr>
              <a:t> Roboter </a:t>
            </a:r>
            <a:r>
              <a:rPr lang="de-DE" sz="2400" smtClean="0"/>
              <a:t>sind der menschlichen Gestalt nachempfunden.</a:t>
            </a:r>
            <a:endParaRPr lang="de-DE" sz="2400"/>
          </a:p>
        </p:txBody>
      </p:sp>
      <p:sp>
        <p:nvSpPr>
          <p:cNvPr id="6" name="Rectangle 5"/>
          <p:cNvSpPr/>
          <p:nvPr/>
        </p:nvSpPr>
        <p:spPr>
          <a:xfrm>
            <a:off x="7593105" y="2106269"/>
            <a:ext cx="4307541" cy="1569660"/>
          </a:xfrm>
          <a:prstGeom prst="rect">
            <a:avLst/>
          </a:prstGeom>
        </p:spPr>
        <p:txBody>
          <a:bodyPr wrap="square">
            <a:spAutoFit/>
          </a:bodyPr>
          <a:lstStyle/>
          <a:p>
            <a:r>
              <a:rPr lang="de-DE" sz="2400" b="1" smtClean="0">
                <a:solidFill>
                  <a:srgbClr val="1D9BD7"/>
                </a:solidFill>
              </a:rPr>
              <a:t>Roboter </a:t>
            </a:r>
            <a:r>
              <a:rPr lang="de-DE" sz="2400" smtClean="0"/>
              <a:t>sind elektronische Maschinen, programmiert, um selbständig Dinge machen zu können.</a:t>
            </a:r>
            <a:endParaRPr lang="de-DE" sz="2400"/>
          </a:p>
        </p:txBody>
      </p:sp>
      <p:sp>
        <p:nvSpPr>
          <p:cNvPr id="7" name="Textfeld 6"/>
          <p:cNvSpPr txBox="1"/>
          <p:nvPr/>
        </p:nvSpPr>
        <p:spPr>
          <a:xfrm>
            <a:off x="4971579" y="1519700"/>
            <a:ext cx="1696583" cy="369332"/>
          </a:xfrm>
          <a:prstGeom prst="rect">
            <a:avLst/>
          </a:prstGeom>
          <a:solidFill>
            <a:schemeClr val="bg1"/>
          </a:solidFill>
        </p:spPr>
        <p:txBody>
          <a:bodyPr wrap="square" rtlCol="0">
            <a:spAutoFit/>
          </a:bodyPr>
          <a:lstStyle/>
          <a:p>
            <a:r>
              <a:rPr lang="de-DE" sz="900"/>
              <a:t>VORDERES UND </a:t>
            </a:r>
            <a:r>
              <a:rPr lang="de-DE" sz="900" smtClean="0"/>
              <a:t>HINTERES </a:t>
            </a:r>
            <a:r>
              <a:rPr lang="de-DE" sz="900"/>
              <a:t>MIKROFON</a:t>
            </a:r>
          </a:p>
        </p:txBody>
      </p:sp>
      <p:sp>
        <p:nvSpPr>
          <p:cNvPr id="8" name="Textfeld 7"/>
          <p:cNvSpPr txBox="1"/>
          <p:nvPr/>
        </p:nvSpPr>
        <p:spPr>
          <a:xfrm>
            <a:off x="4971579" y="1968831"/>
            <a:ext cx="1696583" cy="230832"/>
          </a:xfrm>
          <a:prstGeom prst="rect">
            <a:avLst/>
          </a:prstGeom>
          <a:solidFill>
            <a:schemeClr val="bg1"/>
          </a:solidFill>
        </p:spPr>
        <p:txBody>
          <a:bodyPr wrap="square" rtlCol="0">
            <a:spAutoFit/>
          </a:bodyPr>
          <a:lstStyle/>
          <a:p>
            <a:r>
              <a:rPr lang="de-DE" sz="900" smtClean="0"/>
              <a:t>KAMERAS (X2)</a:t>
            </a:r>
            <a:endParaRPr lang="de-DE" sz="900"/>
          </a:p>
        </p:txBody>
      </p:sp>
      <p:sp>
        <p:nvSpPr>
          <p:cNvPr id="9" name="Textfeld 8"/>
          <p:cNvSpPr txBox="1"/>
          <p:nvPr/>
        </p:nvSpPr>
        <p:spPr>
          <a:xfrm>
            <a:off x="4971579" y="2199140"/>
            <a:ext cx="1696583" cy="369332"/>
          </a:xfrm>
          <a:prstGeom prst="rect">
            <a:avLst/>
          </a:prstGeom>
          <a:solidFill>
            <a:schemeClr val="bg1"/>
          </a:solidFill>
        </p:spPr>
        <p:txBody>
          <a:bodyPr wrap="square" rtlCol="0">
            <a:spAutoFit/>
          </a:bodyPr>
          <a:lstStyle/>
          <a:p>
            <a:r>
              <a:rPr lang="de-DE" sz="900" smtClean="0"/>
              <a:t>SEITLICHE MIKROFONE (X2)</a:t>
            </a:r>
            <a:br>
              <a:rPr lang="de-DE" sz="900" smtClean="0"/>
            </a:br>
            <a:endParaRPr lang="de-DE" sz="900"/>
          </a:p>
        </p:txBody>
      </p:sp>
      <p:sp>
        <p:nvSpPr>
          <p:cNvPr id="11" name="Textfeld 10"/>
          <p:cNvSpPr txBox="1"/>
          <p:nvPr/>
        </p:nvSpPr>
        <p:spPr>
          <a:xfrm>
            <a:off x="4971579" y="2529072"/>
            <a:ext cx="1696583" cy="230832"/>
          </a:xfrm>
          <a:prstGeom prst="rect">
            <a:avLst/>
          </a:prstGeom>
          <a:solidFill>
            <a:schemeClr val="bg1"/>
          </a:solidFill>
        </p:spPr>
        <p:txBody>
          <a:bodyPr wrap="square" rtlCol="0">
            <a:spAutoFit/>
          </a:bodyPr>
          <a:lstStyle/>
          <a:p>
            <a:r>
              <a:rPr lang="de-DE" sz="900" smtClean="0"/>
              <a:t>SCHULTER-GELENK</a:t>
            </a:r>
            <a:endParaRPr lang="de-DE" sz="900"/>
          </a:p>
        </p:txBody>
      </p:sp>
      <p:sp>
        <p:nvSpPr>
          <p:cNvPr id="12" name="Textfeld 11"/>
          <p:cNvSpPr txBox="1"/>
          <p:nvPr/>
        </p:nvSpPr>
        <p:spPr>
          <a:xfrm>
            <a:off x="4971579" y="2959619"/>
            <a:ext cx="1696583" cy="369332"/>
          </a:xfrm>
          <a:prstGeom prst="rect">
            <a:avLst/>
          </a:prstGeom>
          <a:solidFill>
            <a:schemeClr val="bg1"/>
          </a:solidFill>
        </p:spPr>
        <p:txBody>
          <a:bodyPr wrap="square" rtlCol="0">
            <a:spAutoFit/>
          </a:bodyPr>
          <a:lstStyle/>
          <a:p>
            <a:r>
              <a:rPr lang="de-DE" sz="900" smtClean="0"/>
              <a:t>SONAR (X2)</a:t>
            </a:r>
            <a:br>
              <a:rPr lang="de-DE" sz="900" smtClean="0"/>
            </a:br>
            <a:r>
              <a:rPr lang="de-DE" sz="900" smtClean="0"/>
              <a:t>(Ultraschall Abstandssensor)</a:t>
            </a:r>
            <a:endParaRPr lang="de-DE" sz="900"/>
          </a:p>
        </p:txBody>
      </p:sp>
      <p:sp>
        <p:nvSpPr>
          <p:cNvPr id="13" name="Textfeld 12"/>
          <p:cNvSpPr txBox="1"/>
          <p:nvPr/>
        </p:nvSpPr>
        <p:spPr>
          <a:xfrm>
            <a:off x="4971579" y="3373286"/>
            <a:ext cx="1696583" cy="230832"/>
          </a:xfrm>
          <a:prstGeom prst="rect">
            <a:avLst/>
          </a:prstGeom>
          <a:solidFill>
            <a:schemeClr val="bg1"/>
          </a:solidFill>
        </p:spPr>
        <p:txBody>
          <a:bodyPr wrap="square" rtlCol="0">
            <a:spAutoFit/>
          </a:bodyPr>
          <a:lstStyle/>
          <a:p>
            <a:r>
              <a:rPr lang="de-DE" sz="900" smtClean="0"/>
              <a:t>ELLBOGEN-GELENK</a:t>
            </a:r>
            <a:endParaRPr lang="de-DE" sz="900"/>
          </a:p>
        </p:txBody>
      </p:sp>
      <p:sp>
        <p:nvSpPr>
          <p:cNvPr id="14" name="Textfeld 13"/>
          <p:cNvSpPr txBox="1"/>
          <p:nvPr/>
        </p:nvSpPr>
        <p:spPr>
          <a:xfrm>
            <a:off x="4971578" y="3624189"/>
            <a:ext cx="1696583" cy="230832"/>
          </a:xfrm>
          <a:prstGeom prst="rect">
            <a:avLst/>
          </a:prstGeom>
          <a:solidFill>
            <a:schemeClr val="bg1"/>
          </a:solidFill>
        </p:spPr>
        <p:txBody>
          <a:bodyPr wrap="square" rtlCol="0">
            <a:spAutoFit/>
          </a:bodyPr>
          <a:lstStyle/>
          <a:p>
            <a:r>
              <a:rPr lang="de-DE" sz="900" smtClean="0"/>
              <a:t>AKKU</a:t>
            </a:r>
            <a:endParaRPr lang="de-DE" sz="900"/>
          </a:p>
        </p:txBody>
      </p:sp>
      <p:sp>
        <p:nvSpPr>
          <p:cNvPr id="15" name="Textfeld 14"/>
          <p:cNvSpPr txBox="1"/>
          <p:nvPr/>
        </p:nvSpPr>
        <p:spPr>
          <a:xfrm>
            <a:off x="4971578" y="3967636"/>
            <a:ext cx="1696583" cy="230832"/>
          </a:xfrm>
          <a:prstGeom prst="rect">
            <a:avLst/>
          </a:prstGeom>
          <a:solidFill>
            <a:schemeClr val="bg1"/>
          </a:solidFill>
        </p:spPr>
        <p:txBody>
          <a:bodyPr wrap="square" rtlCol="0">
            <a:spAutoFit/>
          </a:bodyPr>
          <a:lstStyle/>
          <a:p>
            <a:r>
              <a:rPr lang="de-DE" sz="900" smtClean="0"/>
              <a:t>HAND-GELENK</a:t>
            </a:r>
            <a:endParaRPr lang="de-DE" sz="900"/>
          </a:p>
        </p:txBody>
      </p:sp>
      <p:sp>
        <p:nvSpPr>
          <p:cNvPr id="16" name="Textfeld 15"/>
          <p:cNvSpPr txBox="1"/>
          <p:nvPr/>
        </p:nvSpPr>
        <p:spPr>
          <a:xfrm>
            <a:off x="4971580" y="4295711"/>
            <a:ext cx="1696583" cy="230832"/>
          </a:xfrm>
          <a:prstGeom prst="rect">
            <a:avLst/>
          </a:prstGeom>
          <a:solidFill>
            <a:schemeClr val="bg1"/>
          </a:solidFill>
        </p:spPr>
        <p:txBody>
          <a:bodyPr wrap="square" rtlCol="0">
            <a:spAutoFit/>
          </a:bodyPr>
          <a:lstStyle/>
          <a:p>
            <a:r>
              <a:rPr lang="de-DE" sz="900" smtClean="0"/>
              <a:t>TAST-SENSOREN</a:t>
            </a:r>
            <a:endParaRPr lang="de-DE" sz="900"/>
          </a:p>
        </p:txBody>
      </p:sp>
      <p:sp>
        <p:nvSpPr>
          <p:cNvPr id="17" name="Textfeld 16"/>
          <p:cNvSpPr txBox="1"/>
          <p:nvPr/>
        </p:nvSpPr>
        <p:spPr>
          <a:xfrm>
            <a:off x="4971580" y="5113568"/>
            <a:ext cx="1696583" cy="230832"/>
          </a:xfrm>
          <a:prstGeom prst="rect">
            <a:avLst/>
          </a:prstGeom>
          <a:solidFill>
            <a:schemeClr val="bg1"/>
          </a:solidFill>
        </p:spPr>
        <p:txBody>
          <a:bodyPr wrap="square" rtlCol="0">
            <a:spAutoFit/>
          </a:bodyPr>
          <a:lstStyle/>
          <a:p>
            <a:r>
              <a:rPr lang="de-DE" sz="900" smtClean="0"/>
              <a:t>KNIE-GELENK</a:t>
            </a:r>
            <a:endParaRPr lang="de-DE" sz="900"/>
          </a:p>
        </p:txBody>
      </p:sp>
      <p:sp>
        <p:nvSpPr>
          <p:cNvPr id="18" name="Textfeld 17"/>
          <p:cNvSpPr txBox="1"/>
          <p:nvPr/>
        </p:nvSpPr>
        <p:spPr>
          <a:xfrm>
            <a:off x="4971579" y="6005270"/>
            <a:ext cx="1696583" cy="230832"/>
          </a:xfrm>
          <a:prstGeom prst="rect">
            <a:avLst/>
          </a:prstGeom>
          <a:solidFill>
            <a:schemeClr val="bg1"/>
          </a:solidFill>
        </p:spPr>
        <p:txBody>
          <a:bodyPr wrap="square" rtlCol="0">
            <a:spAutoFit/>
          </a:bodyPr>
          <a:lstStyle/>
          <a:p>
            <a:r>
              <a:rPr lang="de-DE" sz="900" smtClean="0"/>
              <a:t>DRUCK-SENSOREN</a:t>
            </a:r>
            <a:endParaRPr lang="de-DE" sz="900"/>
          </a:p>
        </p:txBody>
      </p:sp>
      <p:sp>
        <p:nvSpPr>
          <p:cNvPr id="19" name="Textfeld 18"/>
          <p:cNvSpPr txBox="1"/>
          <p:nvPr/>
        </p:nvSpPr>
        <p:spPr>
          <a:xfrm>
            <a:off x="136713" y="1403057"/>
            <a:ext cx="1696583" cy="230832"/>
          </a:xfrm>
          <a:prstGeom prst="rect">
            <a:avLst/>
          </a:prstGeom>
          <a:solidFill>
            <a:schemeClr val="bg1"/>
          </a:solidFill>
        </p:spPr>
        <p:txBody>
          <a:bodyPr wrap="square" rtlCol="0">
            <a:spAutoFit/>
          </a:bodyPr>
          <a:lstStyle/>
          <a:p>
            <a:pPr algn="r"/>
            <a:r>
              <a:rPr lang="de-DE" sz="900" smtClean="0"/>
              <a:t>BERÜHRUNGS-SENSOREN</a:t>
            </a:r>
            <a:endParaRPr lang="de-DE" sz="900"/>
          </a:p>
        </p:txBody>
      </p:sp>
      <p:sp>
        <p:nvSpPr>
          <p:cNvPr id="20" name="Textfeld 19"/>
          <p:cNvSpPr txBox="1"/>
          <p:nvPr/>
        </p:nvSpPr>
        <p:spPr>
          <a:xfrm>
            <a:off x="136713" y="1712867"/>
            <a:ext cx="1696583" cy="230832"/>
          </a:xfrm>
          <a:prstGeom prst="rect">
            <a:avLst/>
          </a:prstGeom>
          <a:solidFill>
            <a:schemeClr val="bg1"/>
          </a:solidFill>
        </p:spPr>
        <p:txBody>
          <a:bodyPr wrap="square" rtlCol="0">
            <a:spAutoFit/>
          </a:bodyPr>
          <a:lstStyle/>
          <a:p>
            <a:pPr algn="r"/>
            <a:r>
              <a:rPr lang="de-DE" sz="900" smtClean="0"/>
              <a:t>LAUTSPRECHER UND OHR LEDs</a:t>
            </a:r>
            <a:endParaRPr lang="de-DE" sz="900"/>
          </a:p>
        </p:txBody>
      </p:sp>
      <p:sp>
        <p:nvSpPr>
          <p:cNvPr id="21" name="Textfeld 20"/>
          <p:cNvSpPr txBox="1"/>
          <p:nvPr/>
        </p:nvSpPr>
        <p:spPr>
          <a:xfrm>
            <a:off x="136712" y="2019317"/>
            <a:ext cx="1696583" cy="369332"/>
          </a:xfrm>
          <a:prstGeom prst="rect">
            <a:avLst/>
          </a:prstGeom>
          <a:solidFill>
            <a:schemeClr val="bg1"/>
          </a:solidFill>
        </p:spPr>
        <p:txBody>
          <a:bodyPr wrap="square" rtlCol="0">
            <a:spAutoFit/>
          </a:bodyPr>
          <a:lstStyle/>
          <a:p>
            <a:pPr algn="r"/>
            <a:r>
              <a:rPr lang="de-DE" sz="900" smtClean="0"/>
              <a:t>INFRAROT SENDER UND EMPFÄNGER</a:t>
            </a:r>
            <a:endParaRPr lang="de-DE" sz="900"/>
          </a:p>
        </p:txBody>
      </p:sp>
      <p:sp>
        <p:nvSpPr>
          <p:cNvPr id="22" name="Textfeld 21"/>
          <p:cNvSpPr txBox="1"/>
          <p:nvPr/>
        </p:nvSpPr>
        <p:spPr>
          <a:xfrm>
            <a:off x="136711" y="2396279"/>
            <a:ext cx="1696583" cy="230832"/>
          </a:xfrm>
          <a:prstGeom prst="rect">
            <a:avLst/>
          </a:prstGeom>
          <a:solidFill>
            <a:schemeClr val="bg1"/>
          </a:solidFill>
        </p:spPr>
        <p:txBody>
          <a:bodyPr wrap="square" rtlCol="0">
            <a:spAutoFit/>
          </a:bodyPr>
          <a:lstStyle/>
          <a:p>
            <a:pPr algn="r"/>
            <a:r>
              <a:rPr lang="de-DE" sz="900" smtClean="0"/>
              <a:t>KOPF-GELENK</a:t>
            </a:r>
            <a:endParaRPr lang="de-DE" sz="900"/>
          </a:p>
        </p:txBody>
      </p:sp>
      <p:sp>
        <p:nvSpPr>
          <p:cNvPr id="23" name="Textfeld 22"/>
          <p:cNvSpPr txBox="1"/>
          <p:nvPr/>
        </p:nvSpPr>
        <p:spPr>
          <a:xfrm>
            <a:off x="136710" y="3035169"/>
            <a:ext cx="1696583" cy="230832"/>
          </a:xfrm>
          <a:prstGeom prst="rect">
            <a:avLst/>
          </a:prstGeom>
          <a:solidFill>
            <a:schemeClr val="bg1"/>
          </a:solidFill>
        </p:spPr>
        <p:txBody>
          <a:bodyPr wrap="square" rtlCol="0">
            <a:spAutoFit/>
          </a:bodyPr>
          <a:lstStyle/>
          <a:p>
            <a:pPr algn="r"/>
            <a:r>
              <a:rPr lang="de-DE" sz="900" smtClean="0"/>
              <a:t>BRUST-KNOPF</a:t>
            </a:r>
            <a:endParaRPr lang="de-DE" sz="900"/>
          </a:p>
        </p:txBody>
      </p:sp>
      <p:sp>
        <p:nvSpPr>
          <p:cNvPr id="24" name="Textfeld 23"/>
          <p:cNvSpPr txBox="1"/>
          <p:nvPr/>
        </p:nvSpPr>
        <p:spPr>
          <a:xfrm>
            <a:off x="136709" y="3775143"/>
            <a:ext cx="1696583" cy="230832"/>
          </a:xfrm>
          <a:prstGeom prst="rect">
            <a:avLst/>
          </a:prstGeom>
          <a:solidFill>
            <a:schemeClr val="bg1"/>
          </a:solidFill>
        </p:spPr>
        <p:txBody>
          <a:bodyPr wrap="square" rtlCol="0">
            <a:spAutoFit/>
          </a:bodyPr>
          <a:lstStyle/>
          <a:p>
            <a:pPr algn="r"/>
            <a:r>
              <a:rPr lang="de-DE" sz="900" smtClean="0"/>
              <a:t>HÜFT-GELENK</a:t>
            </a:r>
            <a:endParaRPr lang="de-DE" sz="900"/>
          </a:p>
        </p:txBody>
      </p:sp>
      <p:sp>
        <p:nvSpPr>
          <p:cNvPr id="25" name="Textfeld 24"/>
          <p:cNvSpPr txBox="1"/>
          <p:nvPr/>
        </p:nvSpPr>
        <p:spPr>
          <a:xfrm>
            <a:off x="136708" y="4292347"/>
            <a:ext cx="1696583" cy="369332"/>
          </a:xfrm>
          <a:prstGeom prst="rect">
            <a:avLst/>
          </a:prstGeom>
          <a:solidFill>
            <a:schemeClr val="bg1"/>
          </a:solidFill>
        </p:spPr>
        <p:txBody>
          <a:bodyPr wrap="square" rtlCol="0">
            <a:spAutoFit/>
          </a:bodyPr>
          <a:lstStyle/>
          <a:p>
            <a:pPr algn="r"/>
            <a:r>
              <a:rPr lang="de-DE" sz="900" smtClean="0"/>
              <a:t>GREIF-HÄNDE</a:t>
            </a:r>
          </a:p>
          <a:p>
            <a:pPr algn="r"/>
            <a:endParaRPr lang="de-DE" sz="900"/>
          </a:p>
        </p:txBody>
      </p:sp>
      <p:sp>
        <p:nvSpPr>
          <p:cNvPr id="26" name="Textfeld 25"/>
          <p:cNvSpPr txBox="1"/>
          <p:nvPr/>
        </p:nvSpPr>
        <p:spPr>
          <a:xfrm>
            <a:off x="136707" y="5661293"/>
            <a:ext cx="1696583" cy="230832"/>
          </a:xfrm>
          <a:prstGeom prst="rect">
            <a:avLst/>
          </a:prstGeom>
          <a:solidFill>
            <a:schemeClr val="bg1"/>
          </a:solidFill>
        </p:spPr>
        <p:txBody>
          <a:bodyPr wrap="square" rtlCol="0">
            <a:spAutoFit/>
          </a:bodyPr>
          <a:lstStyle/>
          <a:p>
            <a:pPr algn="r"/>
            <a:r>
              <a:rPr lang="de-DE" sz="900" smtClean="0"/>
              <a:t>KNÖCHEL-GELENK</a:t>
            </a:r>
            <a:endParaRPr lang="de-DE" sz="900"/>
          </a:p>
        </p:txBody>
      </p:sp>
      <p:sp>
        <p:nvSpPr>
          <p:cNvPr id="27" name="Textfeld 26"/>
          <p:cNvSpPr txBox="1"/>
          <p:nvPr/>
        </p:nvSpPr>
        <p:spPr>
          <a:xfrm>
            <a:off x="136706" y="6162137"/>
            <a:ext cx="1696583" cy="230832"/>
          </a:xfrm>
          <a:prstGeom prst="rect">
            <a:avLst/>
          </a:prstGeom>
          <a:solidFill>
            <a:schemeClr val="bg1"/>
          </a:solidFill>
        </p:spPr>
        <p:txBody>
          <a:bodyPr wrap="square" rtlCol="0">
            <a:spAutoFit/>
          </a:bodyPr>
          <a:lstStyle/>
          <a:p>
            <a:pPr algn="r"/>
            <a:r>
              <a:rPr lang="de-DE" sz="900" smtClean="0"/>
              <a:t>STOSS-SENSOREN (X2)</a:t>
            </a:r>
            <a:endParaRPr lang="de-DE" sz="900"/>
          </a:p>
        </p:txBody>
      </p:sp>
    </p:spTree>
    <p:extLst>
      <p:ext uri="{BB962C8B-B14F-4D97-AF65-F5344CB8AC3E}">
        <p14:creationId xmlns:p14="http://schemas.microsoft.com/office/powerpoint/2010/main" val="3367398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7"/>
          <p:cNvSpPr txBox="1"/>
          <p:nvPr/>
        </p:nvSpPr>
        <p:spPr>
          <a:xfrm>
            <a:off x="1540079" y="2456190"/>
            <a:ext cx="1217268" cy="369332"/>
          </a:xfrm>
          <a:prstGeom prst="rect">
            <a:avLst/>
          </a:prstGeom>
          <a:noFill/>
        </p:spPr>
        <p:txBody>
          <a:bodyPr wrap="square" rtlCol="0">
            <a:spAutoFit/>
          </a:bodyPr>
          <a:lstStyle/>
          <a:p>
            <a:pPr algn="ctr"/>
            <a:r>
              <a:rPr lang="de-DE" smtClean="0"/>
              <a:t>Sprechen</a:t>
            </a:r>
            <a:endParaRPr lang="de-DE" b="1" i="1" smtClean="0"/>
          </a:p>
        </p:txBody>
      </p:sp>
      <p:sp>
        <p:nvSpPr>
          <p:cNvPr id="21" name="Rectangle 3"/>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fr-FR" sz="1800" b="0" i="0" u="none" strike="noStrike" cap="none" normalizeH="0" baseline="0" smtClean="0">
              <a:ln>
                <a:noFill/>
              </a:ln>
              <a:solidFill>
                <a:schemeClr val="tx1"/>
              </a:solidFill>
              <a:effectLst/>
              <a:latin typeface="Arial" panose="020B0604020202020204" pitchFamily="34" charset="0"/>
            </a:endParaRPr>
          </a:p>
        </p:txBody>
      </p:sp>
      <p:sp>
        <p:nvSpPr>
          <p:cNvPr id="27" name="Rectangle 26"/>
          <p:cNvSpPr/>
          <p:nvPr/>
        </p:nvSpPr>
        <p:spPr>
          <a:xfrm>
            <a:off x="-9428" y="-11047"/>
            <a:ext cx="8277787"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ZoneTexte 3"/>
          <p:cNvSpPr txBox="1"/>
          <p:nvPr/>
        </p:nvSpPr>
        <p:spPr>
          <a:xfrm>
            <a:off x="0" y="193243"/>
            <a:ext cx="8388720" cy="707886"/>
          </a:xfrm>
          <a:prstGeom prst="rect">
            <a:avLst/>
          </a:prstGeom>
          <a:noFill/>
        </p:spPr>
        <p:txBody>
          <a:bodyPr wrap="square" rtlCol="0">
            <a:spAutoFit/>
          </a:bodyPr>
          <a:lstStyle/>
          <a:p>
            <a:r>
              <a:rPr lang="de-DE" sz="4000" b="1" smtClean="0">
                <a:solidFill>
                  <a:schemeClr val="bg1"/>
                </a:solidFill>
                <a:latin typeface="DIN" charset="0"/>
                <a:ea typeface="DIN" charset="0"/>
                <a:cs typeface="DIN" charset="0"/>
              </a:rPr>
              <a:t>Spickzettel</a:t>
            </a:r>
            <a:endParaRPr lang="de-DE" sz="4000" b="1">
              <a:solidFill>
                <a:schemeClr val="bg1"/>
              </a:solidFill>
              <a:latin typeface="DIN" charset="0"/>
              <a:ea typeface="DIN" charset="0"/>
              <a:cs typeface="DIN" charset="0"/>
            </a:endParaRPr>
          </a:p>
        </p:txBody>
      </p:sp>
      <p:pic>
        <p:nvPicPr>
          <p:cNvPr id="29" name="Picture 28"/>
          <p:cNvPicPr>
            <a:picLocks noChangeAspect="1"/>
          </p:cNvPicPr>
          <p:nvPr/>
        </p:nvPicPr>
        <p:blipFill>
          <a:blip r:embed="rId3"/>
          <a:stretch>
            <a:fillRect/>
          </a:stretch>
        </p:blipFill>
        <p:spPr>
          <a:xfrm>
            <a:off x="1679535" y="1456190"/>
            <a:ext cx="938356" cy="1000000"/>
          </a:xfrm>
          <a:prstGeom prst="rect">
            <a:avLst/>
          </a:prstGeom>
        </p:spPr>
      </p:pic>
      <p:pic>
        <p:nvPicPr>
          <p:cNvPr id="30" name="Picture 29"/>
          <p:cNvPicPr>
            <a:picLocks noChangeAspect="1"/>
          </p:cNvPicPr>
          <p:nvPr/>
        </p:nvPicPr>
        <p:blipFill>
          <a:blip r:embed="rId4"/>
          <a:stretch>
            <a:fillRect/>
          </a:stretch>
        </p:blipFill>
        <p:spPr>
          <a:xfrm>
            <a:off x="2940550" y="1456190"/>
            <a:ext cx="1180952" cy="1000000"/>
          </a:xfrm>
          <a:prstGeom prst="rect">
            <a:avLst/>
          </a:prstGeom>
        </p:spPr>
      </p:pic>
      <p:sp>
        <p:nvSpPr>
          <p:cNvPr id="31" name="ZoneTexte 7"/>
          <p:cNvSpPr txBox="1"/>
          <p:nvPr/>
        </p:nvSpPr>
        <p:spPr>
          <a:xfrm>
            <a:off x="2922392" y="2456190"/>
            <a:ext cx="1217268" cy="646331"/>
          </a:xfrm>
          <a:prstGeom prst="rect">
            <a:avLst/>
          </a:prstGeom>
          <a:noFill/>
        </p:spPr>
        <p:txBody>
          <a:bodyPr wrap="square" rtlCol="0">
            <a:spAutoFit/>
          </a:bodyPr>
          <a:lstStyle/>
          <a:p>
            <a:pPr algn="ctr"/>
            <a:r>
              <a:rPr lang="de-DE" smtClean="0"/>
              <a:t>Sensor am Kopf</a:t>
            </a:r>
            <a:endParaRPr lang="de-DE" b="1" i="1" smtClean="0"/>
          </a:p>
        </p:txBody>
      </p:sp>
      <p:pic>
        <p:nvPicPr>
          <p:cNvPr id="32" name="Picture 31"/>
          <p:cNvPicPr>
            <a:picLocks noChangeAspect="1"/>
          </p:cNvPicPr>
          <p:nvPr/>
        </p:nvPicPr>
        <p:blipFill>
          <a:blip r:embed="rId5"/>
          <a:stretch>
            <a:fillRect/>
          </a:stretch>
        </p:blipFill>
        <p:spPr>
          <a:xfrm>
            <a:off x="4304705" y="1456190"/>
            <a:ext cx="1200000" cy="1000000"/>
          </a:xfrm>
          <a:prstGeom prst="rect">
            <a:avLst/>
          </a:prstGeom>
        </p:spPr>
      </p:pic>
      <p:sp>
        <p:nvSpPr>
          <p:cNvPr id="33" name="ZoneTexte 7"/>
          <p:cNvSpPr txBox="1"/>
          <p:nvPr/>
        </p:nvSpPr>
        <p:spPr>
          <a:xfrm>
            <a:off x="4296071" y="2456190"/>
            <a:ext cx="1217268" cy="369332"/>
          </a:xfrm>
          <a:prstGeom prst="rect">
            <a:avLst/>
          </a:prstGeom>
          <a:noFill/>
        </p:spPr>
        <p:txBody>
          <a:bodyPr wrap="square" rtlCol="0">
            <a:spAutoFit/>
          </a:bodyPr>
          <a:lstStyle/>
          <a:p>
            <a:pPr algn="ctr"/>
            <a:r>
              <a:rPr lang="de-DE" smtClean="0"/>
              <a:t>Aufstehen</a:t>
            </a:r>
            <a:endParaRPr lang="de-DE" b="1" i="1" smtClean="0"/>
          </a:p>
        </p:txBody>
      </p:sp>
      <p:pic>
        <p:nvPicPr>
          <p:cNvPr id="34" name="Picture 33"/>
          <p:cNvPicPr>
            <a:picLocks noChangeAspect="1"/>
          </p:cNvPicPr>
          <p:nvPr/>
        </p:nvPicPr>
        <p:blipFill>
          <a:blip r:embed="rId6"/>
          <a:stretch>
            <a:fillRect/>
          </a:stretch>
        </p:blipFill>
        <p:spPr>
          <a:xfrm>
            <a:off x="210147" y="1456190"/>
            <a:ext cx="1190476" cy="1038095"/>
          </a:xfrm>
          <a:prstGeom prst="rect">
            <a:avLst/>
          </a:prstGeom>
        </p:spPr>
      </p:pic>
      <p:sp>
        <p:nvSpPr>
          <p:cNvPr id="35" name="ZoneTexte 7"/>
          <p:cNvSpPr txBox="1"/>
          <p:nvPr/>
        </p:nvSpPr>
        <p:spPr>
          <a:xfrm>
            <a:off x="196751" y="2515185"/>
            <a:ext cx="1217268" cy="646331"/>
          </a:xfrm>
          <a:prstGeom prst="rect">
            <a:avLst/>
          </a:prstGeom>
          <a:noFill/>
        </p:spPr>
        <p:txBody>
          <a:bodyPr wrap="square" rtlCol="0">
            <a:spAutoFit/>
          </a:bodyPr>
          <a:lstStyle/>
          <a:p>
            <a:pPr algn="ctr"/>
            <a:r>
              <a:rPr lang="de-DE" smtClean="0"/>
              <a:t>Sprache</a:t>
            </a:r>
          </a:p>
          <a:p>
            <a:pPr algn="ctr"/>
            <a:r>
              <a:rPr lang="de-DE" smtClean="0"/>
              <a:t>einstellen</a:t>
            </a:r>
          </a:p>
        </p:txBody>
      </p:sp>
      <p:pic>
        <p:nvPicPr>
          <p:cNvPr id="36" name="Picture 35"/>
          <p:cNvPicPr>
            <a:picLocks noChangeAspect="1"/>
          </p:cNvPicPr>
          <p:nvPr/>
        </p:nvPicPr>
        <p:blipFill>
          <a:blip r:embed="rId7"/>
          <a:stretch>
            <a:fillRect/>
          </a:stretch>
        </p:blipFill>
        <p:spPr>
          <a:xfrm>
            <a:off x="429682" y="3469385"/>
            <a:ext cx="1371429" cy="1057143"/>
          </a:xfrm>
          <a:prstGeom prst="rect">
            <a:avLst/>
          </a:prstGeom>
        </p:spPr>
      </p:pic>
      <p:pic>
        <p:nvPicPr>
          <p:cNvPr id="37" name="Picture 36"/>
          <p:cNvPicPr>
            <a:picLocks noChangeAspect="1"/>
          </p:cNvPicPr>
          <p:nvPr/>
        </p:nvPicPr>
        <p:blipFill>
          <a:blip r:embed="rId8"/>
          <a:stretch>
            <a:fillRect/>
          </a:stretch>
        </p:blipFill>
        <p:spPr>
          <a:xfrm>
            <a:off x="5705177" y="1431175"/>
            <a:ext cx="1285714" cy="1133333"/>
          </a:xfrm>
          <a:prstGeom prst="rect">
            <a:avLst/>
          </a:prstGeom>
        </p:spPr>
      </p:pic>
      <p:sp>
        <p:nvSpPr>
          <p:cNvPr id="38" name="ZoneTexte 7"/>
          <p:cNvSpPr txBox="1"/>
          <p:nvPr/>
        </p:nvSpPr>
        <p:spPr>
          <a:xfrm>
            <a:off x="5696542" y="2488318"/>
            <a:ext cx="1294349" cy="646331"/>
          </a:xfrm>
          <a:prstGeom prst="rect">
            <a:avLst/>
          </a:prstGeom>
          <a:noFill/>
        </p:spPr>
        <p:txBody>
          <a:bodyPr wrap="square" rtlCol="0">
            <a:spAutoFit/>
          </a:bodyPr>
          <a:lstStyle/>
          <a:p>
            <a:pPr algn="ctr"/>
            <a:r>
              <a:rPr lang="de-DE" smtClean="0"/>
              <a:t>Warten / Pause</a:t>
            </a:r>
          </a:p>
        </p:txBody>
      </p:sp>
      <p:sp>
        <p:nvSpPr>
          <p:cNvPr id="39" name="Rectangle 38"/>
          <p:cNvSpPr/>
          <p:nvPr/>
        </p:nvSpPr>
        <p:spPr>
          <a:xfrm>
            <a:off x="429682" y="4579488"/>
            <a:ext cx="7419956" cy="1463114"/>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9"/>
          <a:stretch>
            <a:fillRect/>
          </a:stretch>
        </p:blipFill>
        <p:spPr>
          <a:xfrm>
            <a:off x="547690" y="5043190"/>
            <a:ext cx="7235303" cy="797622"/>
          </a:xfrm>
          <a:prstGeom prst="rect">
            <a:avLst/>
          </a:prstGeom>
        </p:spPr>
      </p:pic>
      <p:sp>
        <p:nvSpPr>
          <p:cNvPr id="41" name="Rounded Rectangle 40"/>
          <p:cNvSpPr/>
          <p:nvPr/>
        </p:nvSpPr>
        <p:spPr>
          <a:xfrm>
            <a:off x="2270471" y="4861326"/>
            <a:ext cx="166437" cy="730109"/>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solidFill>
                <a:schemeClr val="tx1"/>
              </a:solidFill>
            </a:endParaRPr>
          </a:p>
        </p:txBody>
      </p:sp>
      <p:sp>
        <p:nvSpPr>
          <p:cNvPr id="42" name="Rounded Rectangle 41"/>
          <p:cNvSpPr/>
          <p:nvPr/>
        </p:nvSpPr>
        <p:spPr>
          <a:xfrm>
            <a:off x="7440153" y="4861327"/>
            <a:ext cx="211938" cy="73010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ounded Rectangle 42"/>
          <p:cNvSpPr/>
          <p:nvPr/>
        </p:nvSpPr>
        <p:spPr>
          <a:xfrm>
            <a:off x="4974801" y="4888135"/>
            <a:ext cx="142416" cy="650292"/>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Box 43"/>
          <p:cNvSpPr txBox="1"/>
          <p:nvPr/>
        </p:nvSpPr>
        <p:spPr>
          <a:xfrm>
            <a:off x="6756961" y="4580970"/>
            <a:ext cx="655949" cy="369332"/>
          </a:xfrm>
          <a:prstGeom prst="rect">
            <a:avLst/>
          </a:prstGeom>
          <a:noFill/>
        </p:spPr>
        <p:txBody>
          <a:bodyPr wrap="none" rtlCol="0">
            <a:spAutoFit/>
          </a:bodyPr>
          <a:lstStyle/>
          <a:p>
            <a:r>
              <a:rPr lang="de-DE" dirty="0" smtClean="0"/>
              <a:t>Ende</a:t>
            </a:r>
            <a:endParaRPr lang="de-DE" dirty="0"/>
          </a:p>
        </p:txBody>
      </p:sp>
      <p:sp>
        <p:nvSpPr>
          <p:cNvPr id="45" name="TextBox 44"/>
          <p:cNvSpPr txBox="1"/>
          <p:nvPr/>
        </p:nvSpPr>
        <p:spPr>
          <a:xfrm>
            <a:off x="2118335" y="4567938"/>
            <a:ext cx="846001" cy="369332"/>
          </a:xfrm>
          <a:prstGeom prst="rect">
            <a:avLst/>
          </a:prstGeom>
          <a:noFill/>
        </p:spPr>
        <p:txBody>
          <a:bodyPr wrap="none" rtlCol="0">
            <a:spAutoFit/>
          </a:bodyPr>
          <a:lstStyle/>
          <a:p>
            <a:r>
              <a:rPr lang="en-US" smtClean="0"/>
              <a:t>Anfang</a:t>
            </a:r>
            <a:endParaRPr lang="en-US"/>
          </a:p>
        </p:txBody>
      </p:sp>
      <p:sp>
        <p:nvSpPr>
          <p:cNvPr id="46" name="TextBox 45"/>
          <p:cNvSpPr txBox="1"/>
          <p:nvPr/>
        </p:nvSpPr>
        <p:spPr>
          <a:xfrm>
            <a:off x="4338678" y="4626676"/>
            <a:ext cx="1659621" cy="276999"/>
          </a:xfrm>
          <a:prstGeom prst="rect">
            <a:avLst/>
          </a:prstGeom>
          <a:noFill/>
        </p:spPr>
        <p:txBody>
          <a:bodyPr wrap="none" rtlCol="0">
            <a:spAutoFit/>
          </a:bodyPr>
          <a:lstStyle/>
          <a:p>
            <a:r>
              <a:rPr lang="de-DE" sz="1200" dirty="0" err="1" smtClean="0"/>
              <a:t>click</a:t>
            </a:r>
            <a:r>
              <a:rPr lang="de-DE" sz="1200" dirty="0" smtClean="0"/>
              <a:t>--&gt;aktuelle Position</a:t>
            </a:r>
            <a:endParaRPr lang="de-DE" sz="1200" dirty="0"/>
          </a:p>
        </p:txBody>
      </p:sp>
      <p:sp>
        <p:nvSpPr>
          <p:cNvPr id="47" name="TextBox 46"/>
          <p:cNvSpPr txBox="1"/>
          <p:nvPr/>
        </p:nvSpPr>
        <p:spPr>
          <a:xfrm>
            <a:off x="1846917" y="3517839"/>
            <a:ext cx="4585486" cy="369332"/>
          </a:xfrm>
          <a:prstGeom prst="rect">
            <a:avLst/>
          </a:prstGeom>
          <a:noFill/>
        </p:spPr>
        <p:txBody>
          <a:bodyPr wrap="none" rtlCol="0">
            <a:spAutoFit/>
          </a:bodyPr>
          <a:lstStyle/>
          <a:p>
            <a:r>
              <a:rPr lang="en-US" dirty="0" smtClean="0"/>
              <a:t>Animation (</a:t>
            </a:r>
            <a:r>
              <a:rPr lang="en-US" dirty="0" err="1" smtClean="0"/>
              <a:t>Bewegung</a:t>
            </a:r>
            <a:r>
              <a:rPr lang="en-US" dirty="0" smtClean="0"/>
              <a:t>) </a:t>
            </a:r>
            <a:r>
              <a:rPr lang="en-US" dirty="0" err="1" smtClean="0"/>
              <a:t>mit</a:t>
            </a:r>
            <a:r>
              <a:rPr lang="en-US" dirty="0" smtClean="0"/>
              <a:t> Timeline (</a:t>
            </a:r>
            <a:r>
              <a:rPr lang="en-US" dirty="0" err="1" smtClean="0"/>
              <a:t>Zeitstrahl</a:t>
            </a:r>
            <a:r>
              <a:rPr lang="en-US" dirty="0" smtClean="0"/>
              <a:t>)</a:t>
            </a:r>
            <a:endParaRPr lang="en-US" dirty="0"/>
          </a:p>
        </p:txBody>
      </p:sp>
    </p:spTree>
    <p:extLst>
      <p:ext uri="{BB962C8B-B14F-4D97-AF65-F5344CB8AC3E}">
        <p14:creationId xmlns:p14="http://schemas.microsoft.com/office/powerpoint/2010/main" val="16880959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34817" y="-11048"/>
            <a:ext cx="10257183" cy="6869047"/>
          </a:xfrm>
          <a:prstGeom prst="rect">
            <a:avLst/>
          </a:prstGeom>
          <a:solidFill>
            <a:srgbClr val="F5F6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Picture 8"/>
          <p:cNvPicPr>
            <a:picLocks noChangeAspect="1"/>
          </p:cNvPicPr>
          <p:nvPr/>
        </p:nvPicPr>
        <p:blipFill>
          <a:blip r:embed="rId3"/>
          <a:stretch>
            <a:fillRect/>
          </a:stretch>
        </p:blipFill>
        <p:spPr>
          <a:xfrm>
            <a:off x="1814686" y="43934"/>
            <a:ext cx="9793358" cy="6791739"/>
          </a:xfrm>
          <a:prstGeom prst="rect">
            <a:avLst/>
          </a:prstGeom>
        </p:spPr>
      </p:pic>
      <p:sp>
        <p:nvSpPr>
          <p:cNvPr id="21" name="Rectangle 3"/>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fr-FR" sz="1800" b="0" i="0" u="none" strike="noStrike" cap="none" normalizeH="0" baseline="0" smtClean="0">
              <a:ln>
                <a:noFill/>
              </a:ln>
              <a:solidFill>
                <a:schemeClr val="tx1"/>
              </a:solidFill>
              <a:effectLst/>
              <a:latin typeface="Arial" panose="020B0604020202020204" pitchFamily="34" charset="0"/>
            </a:endParaRPr>
          </a:p>
        </p:txBody>
      </p:sp>
      <p:sp>
        <p:nvSpPr>
          <p:cNvPr id="27" name="Rectangle 26"/>
          <p:cNvSpPr/>
          <p:nvPr/>
        </p:nvSpPr>
        <p:spPr>
          <a:xfrm>
            <a:off x="-9428" y="-11047"/>
            <a:ext cx="3998332"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ZoneTexte 3"/>
          <p:cNvSpPr txBox="1"/>
          <p:nvPr/>
        </p:nvSpPr>
        <p:spPr>
          <a:xfrm>
            <a:off x="0" y="193243"/>
            <a:ext cx="3869635" cy="707886"/>
          </a:xfrm>
          <a:prstGeom prst="rect">
            <a:avLst/>
          </a:prstGeom>
          <a:noFill/>
        </p:spPr>
        <p:txBody>
          <a:bodyPr wrap="square" rtlCol="0">
            <a:spAutoFit/>
          </a:bodyPr>
          <a:lstStyle/>
          <a:p>
            <a:r>
              <a:rPr lang="de-DE" sz="4000" b="1" dirty="0" smtClean="0">
                <a:solidFill>
                  <a:schemeClr val="bg1"/>
                </a:solidFill>
                <a:latin typeface="DIN" charset="0"/>
                <a:ea typeface="DIN" charset="0"/>
                <a:cs typeface="DIN" charset="0"/>
              </a:rPr>
              <a:t>Weitere Ideen...</a:t>
            </a:r>
            <a:endParaRPr lang="de-DE" sz="4000" b="1" dirty="0">
              <a:solidFill>
                <a:schemeClr val="bg1"/>
              </a:solidFill>
              <a:latin typeface="DIN" charset="0"/>
              <a:ea typeface="DIN" charset="0"/>
              <a:cs typeface="DIN" charset="0"/>
            </a:endParaRPr>
          </a:p>
        </p:txBody>
      </p:sp>
      <p:pic>
        <p:nvPicPr>
          <p:cNvPr id="3" name="Picture 2"/>
          <p:cNvPicPr>
            <a:picLocks noChangeAspect="1"/>
          </p:cNvPicPr>
          <p:nvPr/>
        </p:nvPicPr>
        <p:blipFill>
          <a:blip r:embed="rId4"/>
          <a:stretch>
            <a:fillRect/>
          </a:stretch>
        </p:blipFill>
        <p:spPr>
          <a:xfrm>
            <a:off x="184731" y="5459894"/>
            <a:ext cx="1557479" cy="1234385"/>
          </a:xfrm>
          <a:prstGeom prst="rect">
            <a:avLst/>
          </a:prstGeom>
        </p:spPr>
      </p:pic>
      <p:sp>
        <p:nvSpPr>
          <p:cNvPr id="4" name="TextBox 3"/>
          <p:cNvSpPr txBox="1"/>
          <p:nvPr/>
        </p:nvSpPr>
        <p:spPr>
          <a:xfrm>
            <a:off x="0" y="1254368"/>
            <a:ext cx="1814023" cy="307777"/>
          </a:xfrm>
          <a:prstGeom prst="rect">
            <a:avLst/>
          </a:prstGeom>
          <a:noFill/>
        </p:spPr>
        <p:txBody>
          <a:bodyPr wrap="none" rtlCol="0">
            <a:spAutoFit/>
          </a:bodyPr>
          <a:lstStyle/>
          <a:p>
            <a:r>
              <a:rPr lang="de-DE" sz="1400" smtClean="0"/>
              <a:t>sieheDevoxx4Kids.pml</a:t>
            </a:r>
            <a:endParaRPr lang="de-DE" sz="1400" dirty="0"/>
          </a:p>
        </p:txBody>
      </p:sp>
      <p:sp>
        <p:nvSpPr>
          <p:cNvPr id="11" name="TextBox 10"/>
          <p:cNvSpPr txBox="1"/>
          <p:nvPr/>
        </p:nvSpPr>
        <p:spPr>
          <a:xfrm>
            <a:off x="22955" y="5002808"/>
            <a:ext cx="1765227" cy="307777"/>
          </a:xfrm>
          <a:prstGeom prst="rect">
            <a:avLst/>
          </a:prstGeom>
          <a:noFill/>
        </p:spPr>
        <p:txBody>
          <a:bodyPr wrap="none" rtlCol="0">
            <a:spAutoFit/>
          </a:bodyPr>
          <a:lstStyle/>
          <a:p>
            <a:r>
              <a:rPr lang="de-DE" sz="1400" dirty="0" smtClean="0"/>
              <a:t>oder eine Animation?</a:t>
            </a:r>
            <a:endParaRPr lang="de-DE" sz="1400" dirty="0"/>
          </a:p>
        </p:txBody>
      </p:sp>
      <p:sp>
        <p:nvSpPr>
          <p:cNvPr id="8" name="TextBox 7"/>
          <p:cNvSpPr txBox="1"/>
          <p:nvPr/>
        </p:nvSpPr>
        <p:spPr>
          <a:xfrm>
            <a:off x="10058401" y="4268117"/>
            <a:ext cx="2001078" cy="2516073"/>
          </a:xfrm>
          <a:prstGeom prst="rect">
            <a:avLst/>
          </a:prstGeom>
          <a:solidFill>
            <a:schemeClr val="bg1"/>
          </a:solidFill>
        </p:spPr>
        <p:txBody>
          <a:bodyPr wrap="square" rtlCol="0">
            <a:spAutoFit/>
          </a:bodyPr>
          <a:lstStyle/>
          <a:p>
            <a:r>
              <a:rPr lang="en-US" sz="1050" noProof="1" smtClean="0"/>
              <a:t>u: </a:t>
            </a:r>
            <a:r>
              <a:rPr lang="en-US" sz="1050" b="1" noProof="1" smtClean="0"/>
              <a:t>({Bitte} setz dich {hin}) </a:t>
            </a:r>
            <a:r>
              <a:rPr lang="en-US" sz="1050" noProof="1" smtClean="0"/>
              <a:t>ok ich setze mich hin $sitz=1</a:t>
            </a:r>
          </a:p>
          <a:p>
            <a:r>
              <a:rPr lang="en-US" sz="1050" noProof="1" smtClean="0"/>
              <a:t>u: </a:t>
            </a:r>
            <a:r>
              <a:rPr lang="en-US" sz="1050" b="1" noProof="1" smtClean="0"/>
              <a:t>(["Winke {mir} {zu}" “Grüße die Leute“]) </a:t>
            </a:r>
            <a:r>
              <a:rPr lang="en-US" sz="1050" noProof="1" smtClean="0"/>
              <a:t>Okay ich grüße Sie $hallo=1</a:t>
            </a:r>
          </a:p>
          <a:p>
            <a:r>
              <a:rPr lang="en-US" sz="1050" noProof="1" smtClean="0"/>
              <a:t>u: </a:t>
            </a:r>
            <a:r>
              <a:rPr lang="en-US" sz="1050" b="1" noProof="1" smtClean="0"/>
              <a:t>(Steh{e} auf)</a:t>
            </a:r>
            <a:r>
              <a:rPr lang="en-US" sz="1050" noProof="1" smtClean="0"/>
              <a:t> Gerne, einen Moment $stehauf=1</a:t>
            </a:r>
          </a:p>
          <a:p>
            <a:r>
              <a:rPr lang="en-US" sz="1050" noProof="1" smtClean="0"/>
              <a:t>u: </a:t>
            </a:r>
            <a:r>
              <a:rPr lang="en-US" sz="1050" b="1" noProof="1" smtClean="0"/>
              <a:t>(Blinzele) </a:t>
            </a:r>
            <a:r>
              <a:rPr lang="en-US" sz="1050" noProof="1" smtClean="0"/>
              <a:t>Schau mir in die Augen $blinke=1</a:t>
            </a:r>
          </a:p>
          <a:p>
            <a:r>
              <a:rPr lang="en-US" sz="1050" noProof="1" smtClean="0"/>
              <a:t>u: </a:t>
            </a:r>
            <a:r>
              <a:rPr lang="en-US" sz="1050" b="1" noProof="1" smtClean="0"/>
              <a:t>(Geh{e} vorwärts) </a:t>
            </a:r>
            <a:r>
              <a:rPr lang="en-US" sz="1050" noProof="1" smtClean="0"/>
              <a:t>$vor=1</a:t>
            </a:r>
          </a:p>
          <a:p>
            <a:r>
              <a:rPr lang="en-US" sz="1050" noProof="1" smtClean="0"/>
              <a:t>u: </a:t>
            </a:r>
            <a:r>
              <a:rPr lang="en-US" sz="1050" b="1" noProof="1" smtClean="0"/>
              <a:t>(Geh{e} rückwärts) </a:t>
            </a:r>
            <a:r>
              <a:rPr lang="en-US" sz="1050" noProof="1" smtClean="0"/>
              <a:t>$rueck=1</a:t>
            </a:r>
          </a:p>
          <a:p>
            <a:r>
              <a:rPr lang="en-US" sz="1050" noProof="1" smtClean="0"/>
              <a:t>u: </a:t>
            </a:r>
            <a:r>
              <a:rPr lang="en-US" sz="1050" b="1" noProof="1" smtClean="0"/>
              <a:t>(Dre{e} dich um) </a:t>
            </a:r>
            <a:r>
              <a:rPr lang="en-US" sz="1050" noProof="1" smtClean="0"/>
              <a:t>$rum=1</a:t>
            </a:r>
          </a:p>
          <a:p>
            <a:r>
              <a:rPr lang="en-US" sz="1050" noProof="1" smtClean="0"/>
              <a:t>u: </a:t>
            </a:r>
            <a:r>
              <a:rPr lang="en-US" sz="1050" b="1" noProof="1" smtClean="0"/>
              <a:t>(miau)</a:t>
            </a:r>
            <a:r>
              <a:rPr lang="en-US" sz="1050" noProof="1" smtClean="0"/>
              <a:t> $miau=1</a:t>
            </a:r>
          </a:p>
          <a:p>
            <a:r>
              <a:rPr lang="en-US" sz="1050" noProof="1" smtClean="0"/>
              <a:t>u: </a:t>
            </a:r>
            <a:r>
              <a:rPr lang="en-US" sz="1050" b="1" noProof="1" smtClean="0"/>
              <a:t>({Kannst Du} Tai {Chi} tanzen?) </a:t>
            </a:r>
            <a:r>
              <a:rPr lang="en-US" sz="1050" noProof="1" smtClean="0"/>
              <a:t>Na, klar! $tai=1</a:t>
            </a:r>
          </a:p>
        </p:txBody>
      </p:sp>
    </p:spTree>
    <p:extLst>
      <p:ext uri="{BB962C8B-B14F-4D97-AF65-F5344CB8AC3E}">
        <p14:creationId xmlns:p14="http://schemas.microsoft.com/office/powerpoint/2010/main" val="1098499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74574" y="124"/>
            <a:ext cx="10217426" cy="685431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a:t>
            </a:r>
            <a:endParaRPr lang="de-DE" dirty="0"/>
          </a:p>
        </p:txBody>
      </p:sp>
      <p:sp>
        <p:nvSpPr>
          <p:cNvPr id="21" name="Rectangle 3"/>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fr-FR" sz="1800" b="0" i="0" u="none" strike="noStrike" cap="none" normalizeH="0" baseline="0" smtClean="0">
              <a:ln>
                <a:noFill/>
              </a:ln>
              <a:solidFill>
                <a:schemeClr val="tx1"/>
              </a:solidFill>
              <a:effectLst/>
              <a:latin typeface="Arial" panose="020B0604020202020204" pitchFamily="34" charset="0"/>
            </a:endParaRPr>
          </a:p>
        </p:txBody>
      </p:sp>
      <p:sp>
        <p:nvSpPr>
          <p:cNvPr id="27" name="Rectangle 26"/>
          <p:cNvSpPr/>
          <p:nvPr/>
        </p:nvSpPr>
        <p:spPr>
          <a:xfrm>
            <a:off x="-9429" y="-11047"/>
            <a:ext cx="4475411"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ZoneTexte 3"/>
          <p:cNvSpPr txBox="1"/>
          <p:nvPr/>
        </p:nvSpPr>
        <p:spPr>
          <a:xfrm>
            <a:off x="0" y="193243"/>
            <a:ext cx="4280452" cy="646331"/>
          </a:xfrm>
          <a:prstGeom prst="rect">
            <a:avLst/>
          </a:prstGeom>
          <a:noFill/>
        </p:spPr>
        <p:txBody>
          <a:bodyPr wrap="square" rtlCol="0">
            <a:spAutoFit/>
          </a:bodyPr>
          <a:lstStyle/>
          <a:p>
            <a:r>
              <a:rPr lang="de-DE" sz="3600" b="1" smtClean="0">
                <a:solidFill>
                  <a:schemeClr val="bg1"/>
                </a:solidFill>
                <a:latin typeface="DIN" charset="0"/>
                <a:ea typeface="DIN" charset="0"/>
                <a:cs typeface="DIN" charset="0"/>
              </a:rPr>
              <a:t>Gesichtserkennung</a:t>
            </a:r>
            <a:endParaRPr lang="de-DE" sz="3600" b="1" dirty="0">
              <a:solidFill>
                <a:schemeClr val="bg1"/>
              </a:solidFill>
              <a:latin typeface="DIN" charset="0"/>
              <a:ea typeface="DIN" charset="0"/>
              <a:cs typeface="DIN" charset="0"/>
            </a:endParaRPr>
          </a:p>
        </p:txBody>
      </p:sp>
      <p:pic>
        <p:nvPicPr>
          <p:cNvPr id="3" name="Picture 2"/>
          <p:cNvPicPr>
            <a:picLocks noChangeAspect="1"/>
          </p:cNvPicPr>
          <p:nvPr/>
        </p:nvPicPr>
        <p:blipFill>
          <a:blip r:embed="rId3"/>
          <a:stretch>
            <a:fillRect/>
          </a:stretch>
        </p:blipFill>
        <p:spPr>
          <a:xfrm>
            <a:off x="184731" y="5459894"/>
            <a:ext cx="1557479" cy="1234385"/>
          </a:xfrm>
          <a:prstGeom prst="rect">
            <a:avLst/>
          </a:prstGeom>
        </p:spPr>
      </p:pic>
      <p:sp>
        <p:nvSpPr>
          <p:cNvPr id="4" name="TextBox 3"/>
          <p:cNvSpPr txBox="1"/>
          <p:nvPr/>
        </p:nvSpPr>
        <p:spPr>
          <a:xfrm>
            <a:off x="0" y="1254368"/>
            <a:ext cx="1928220" cy="338554"/>
          </a:xfrm>
          <a:prstGeom prst="rect">
            <a:avLst/>
          </a:prstGeom>
          <a:noFill/>
        </p:spPr>
        <p:txBody>
          <a:bodyPr wrap="none" rtlCol="0">
            <a:spAutoFit/>
          </a:bodyPr>
          <a:lstStyle/>
          <a:p>
            <a:r>
              <a:rPr lang="de-DE" sz="1600" dirty="0" smtClean="0"/>
              <a:t>siehe </a:t>
            </a:r>
            <a:r>
              <a:rPr lang="de-DE" sz="1600" dirty="0" err="1" smtClean="0"/>
              <a:t>Learn</a:t>
            </a:r>
            <a:r>
              <a:rPr lang="de-DE" sz="1600" dirty="0" smtClean="0"/>
              <a:t> </a:t>
            </a:r>
            <a:r>
              <a:rPr lang="de-DE" sz="1600" dirty="0" err="1" smtClean="0"/>
              <a:t>Face.pml</a:t>
            </a:r>
            <a:endParaRPr lang="de-DE" sz="1600" dirty="0"/>
          </a:p>
        </p:txBody>
      </p:sp>
      <p:pic>
        <p:nvPicPr>
          <p:cNvPr id="6" name="Picture 5"/>
          <p:cNvPicPr>
            <a:picLocks noChangeAspect="1"/>
          </p:cNvPicPr>
          <p:nvPr/>
        </p:nvPicPr>
        <p:blipFill>
          <a:blip r:embed="rId4"/>
          <a:stretch>
            <a:fillRect/>
          </a:stretch>
        </p:blipFill>
        <p:spPr>
          <a:xfrm>
            <a:off x="5009322" y="194056"/>
            <a:ext cx="6514607" cy="2924726"/>
          </a:xfrm>
          <a:prstGeom prst="rect">
            <a:avLst/>
          </a:prstGeom>
        </p:spPr>
      </p:pic>
      <p:pic>
        <p:nvPicPr>
          <p:cNvPr id="5" name="Picture 4"/>
          <p:cNvPicPr>
            <a:picLocks noChangeAspect="1"/>
          </p:cNvPicPr>
          <p:nvPr/>
        </p:nvPicPr>
        <p:blipFill>
          <a:blip r:embed="rId5"/>
          <a:stretch>
            <a:fillRect/>
          </a:stretch>
        </p:blipFill>
        <p:spPr>
          <a:xfrm>
            <a:off x="10081617" y="2326274"/>
            <a:ext cx="1674676" cy="1081433"/>
          </a:xfrm>
          <a:prstGeom prst="rect">
            <a:avLst/>
          </a:prstGeom>
        </p:spPr>
      </p:pic>
      <p:cxnSp>
        <p:nvCxnSpPr>
          <p:cNvPr id="9" name="Straight Arrow Connector 8"/>
          <p:cNvCxnSpPr/>
          <p:nvPr/>
        </p:nvCxnSpPr>
        <p:spPr>
          <a:xfrm>
            <a:off x="10204174" y="1423645"/>
            <a:ext cx="318052" cy="1081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28276" y="1592922"/>
            <a:ext cx="2646558" cy="923330"/>
          </a:xfrm>
          <a:prstGeom prst="rect">
            <a:avLst/>
          </a:prstGeom>
          <a:noFill/>
        </p:spPr>
        <p:txBody>
          <a:bodyPr wrap="none" rtlCol="0">
            <a:spAutoFit/>
          </a:bodyPr>
          <a:lstStyle/>
          <a:p>
            <a:r>
              <a:rPr lang="de-DE" dirty="0" smtClean="0"/>
              <a:t>Erst lernt NAO das Gesicht</a:t>
            </a:r>
          </a:p>
          <a:p>
            <a:r>
              <a:rPr lang="de-DE" dirty="0" smtClean="0"/>
              <a:t>und speichert es unter</a:t>
            </a:r>
          </a:p>
          <a:p>
            <a:r>
              <a:rPr lang="de-DE" dirty="0" smtClean="0"/>
              <a:t>dem Namen</a:t>
            </a:r>
            <a:endParaRPr lang="de-DE" dirty="0"/>
          </a:p>
        </p:txBody>
      </p:sp>
      <p:cxnSp>
        <p:nvCxnSpPr>
          <p:cNvPr id="14" name="Straight Connector 13"/>
          <p:cNvCxnSpPr/>
          <p:nvPr/>
        </p:nvCxnSpPr>
        <p:spPr>
          <a:xfrm>
            <a:off x="2140226" y="3533299"/>
            <a:ext cx="9892748"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6"/>
          <a:stretch>
            <a:fillRect/>
          </a:stretch>
        </p:blipFill>
        <p:spPr>
          <a:xfrm>
            <a:off x="6177475" y="4135829"/>
            <a:ext cx="4178300" cy="1930400"/>
          </a:xfrm>
          <a:prstGeom prst="rect">
            <a:avLst/>
          </a:prstGeom>
        </p:spPr>
      </p:pic>
      <p:sp>
        <p:nvSpPr>
          <p:cNvPr id="16" name="Rectangle 15"/>
          <p:cNvSpPr/>
          <p:nvPr/>
        </p:nvSpPr>
        <p:spPr>
          <a:xfrm>
            <a:off x="-9429" y="3824267"/>
            <a:ext cx="2063385" cy="261610"/>
          </a:xfrm>
          <a:prstGeom prst="rect">
            <a:avLst/>
          </a:prstGeom>
        </p:spPr>
        <p:txBody>
          <a:bodyPr wrap="none">
            <a:spAutoFit/>
          </a:bodyPr>
          <a:lstStyle/>
          <a:p>
            <a:r>
              <a:rPr lang="de-DE" sz="1100" smtClean="0"/>
              <a:t>siehe </a:t>
            </a:r>
            <a:r>
              <a:rPr lang="de-DE" sz="1100" dirty="0" err="1" smtClean="0"/>
              <a:t>Recognice</a:t>
            </a:r>
            <a:r>
              <a:rPr lang="de-DE" sz="1100" dirty="0" smtClean="0"/>
              <a:t> Face </a:t>
            </a:r>
            <a:r>
              <a:rPr lang="de-DE" sz="1100" dirty="0" err="1" smtClean="0"/>
              <a:t>Simple.pml</a:t>
            </a:r>
            <a:endParaRPr lang="de-DE" sz="1100" dirty="0"/>
          </a:p>
        </p:txBody>
      </p:sp>
      <p:sp>
        <p:nvSpPr>
          <p:cNvPr id="20" name="TextBox 19"/>
          <p:cNvSpPr txBox="1"/>
          <p:nvPr/>
        </p:nvSpPr>
        <p:spPr>
          <a:xfrm>
            <a:off x="2140226" y="3955072"/>
            <a:ext cx="3438939" cy="1477328"/>
          </a:xfrm>
          <a:prstGeom prst="rect">
            <a:avLst/>
          </a:prstGeom>
          <a:noFill/>
        </p:spPr>
        <p:txBody>
          <a:bodyPr wrap="square" rtlCol="0">
            <a:spAutoFit/>
          </a:bodyPr>
          <a:lstStyle/>
          <a:p>
            <a:r>
              <a:rPr lang="de-DE" dirty="0" smtClean="0"/>
              <a:t>NAO erkennt das Gesicht (der Name kommt als Ergebnis aus der Box raus). </a:t>
            </a:r>
          </a:p>
          <a:p>
            <a:r>
              <a:rPr lang="de-DE" dirty="0" smtClean="0"/>
              <a:t>Er spricht diesen Namen dann mit „</a:t>
            </a:r>
            <a:r>
              <a:rPr lang="de-DE" dirty="0" err="1" smtClean="0"/>
              <a:t>say</a:t>
            </a:r>
            <a:r>
              <a:rPr lang="de-DE" dirty="0" smtClean="0"/>
              <a:t> </a:t>
            </a:r>
            <a:r>
              <a:rPr lang="de-DE" dirty="0" err="1" smtClean="0"/>
              <a:t>text</a:t>
            </a:r>
            <a:r>
              <a:rPr lang="de-DE" dirty="0" smtClean="0"/>
              <a:t>“.</a:t>
            </a:r>
            <a:endParaRPr lang="de-DE" dirty="0"/>
          </a:p>
        </p:txBody>
      </p:sp>
    </p:spTree>
    <p:extLst>
      <p:ext uri="{BB962C8B-B14F-4D97-AF65-F5344CB8AC3E}">
        <p14:creationId xmlns:p14="http://schemas.microsoft.com/office/powerpoint/2010/main" val="210295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427" y="-22437"/>
            <a:ext cx="8085762" cy="918227"/>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ZoneTexte 3"/>
          <p:cNvSpPr txBox="1"/>
          <p:nvPr/>
        </p:nvSpPr>
        <p:spPr>
          <a:xfrm>
            <a:off x="136714" y="92912"/>
            <a:ext cx="8588997" cy="707886"/>
          </a:xfrm>
          <a:prstGeom prst="rect">
            <a:avLst/>
          </a:prstGeom>
          <a:noFill/>
        </p:spPr>
        <p:txBody>
          <a:bodyPr wrap="square" rtlCol="0">
            <a:spAutoFit/>
          </a:bodyPr>
          <a:lstStyle/>
          <a:p>
            <a:r>
              <a:rPr lang="de-DE" sz="4000" b="1" dirty="0" smtClean="0">
                <a:solidFill>
                  <a:schemeClr val="bg1"/>
                </a:solidFill>
                <a:latin typeface="DIN" charset="0"/>
                <a:ea typeface="DIN" charset="0"/>
                <a:cs typeface="DIN" charset="0"/>
              </a:rPr>
              <a:t>Passt bitte auf eure Finger auf</a:t>
            </a:r>
            <a:endParaRPr lang="de-DE" sz="4000" b="1" dirty="0">
              <a:solidFill>
                <a:schemeClr val="bg1"/>
              </a:solidFill>
              <a:latin typeface="DIN" charset="0"/>
              <a:ea typeface="DIN" charset="0"/>
              <a:cs typeface="DIN" charset="0"/>
            </a:endParaRPr>
          </a:p>
        </p:txBody>
      </p:sp>
      <p:sp>
        <p:nvSpPr>
          <p:cNvPr id="3" name="Rectangle 2"/>
          <p:cNvSpPr/>
          <p:nvPr/>
        </p:nvSpPr>
        <p:spPr>
          <a:xfrm>
            <a:off x="6148617" y="2822707"/>
            <a:ext cx="4307541" cy="830997"/>
          </a:xfrm>
          <a:prstGeom prst="rect">
            <a:avLst/>
          </a:prstGeom>
        </p:spPr>
        <p:txBody>
          <a:bodyPr wrap="square">
            <a:spAutoFit/>
          </a:bodyPr>
          <a:lstStyle/>
          <a:p>
            <a:r>
              <a:rPr lang="de-DE" sz="2400" b="1" i="1" dirty="0" smtClean="0">
                <a:solidFill>
                  <a:srgbClr val="1D9BD7"/>
                </a:solidFill>
              </a:rPr>
              <a:t>Seid also vorsichtig in der Nähe der Gelenke</a:t>
            </a:r>
            <a:endParaRPr lang="de-DE" sz="2400" dirty="0"/>
          </a:p>
        </p:txBody>
      </p:sp>
      <p:sp>
        <p:nvSpPr>
          <p:cNvPr id="6" name="Rectangle 5"/>
          <p:cNvSpPr/>
          <p:nvPr/>
        </p:nvSpPr>
        <p:spPr>
          <a:xfrm>
            <a:off x="6148618" y="1309389"/>
            <a:ext cx="4307541" cy="1200329"/>
          </a:xfrm>
          <a:prstGeom prst="rect">
            <a:avLst/>
          </a:prstGeom>
        </p:spPr>
        <p:txBody>
          <a:bodyPr wrap="square">
            <a:spAutoFit/>
          </a:bodyPr>
          <a:lstStyle/>
          <a:p>
            <a:r>
              <a:rPr lang="de-DE" sz="2400" b="1" dirty="0" smtClean="0">
                <a:solidFill>
                  <a:srgbClr val="1D9BD7"/>
                </a:solidFill>
              </a:rPr>
              <a:t>Die Motoren haben sehr viel Kraft und ihr könntet in die Gelenke kommen.</a:t>
            </a:r>
            <a:endParaRPr lang="de-DE" sz="2400" dirty="0"/>
          </a:p>
        </p:txBody>
      </p:sp>
      <p:pic>
        <p:nvPicPr>
          <p:cNvPr id="10" name="Picture 9"/>
          <p:cNvPicPr>
            <a:picLocks noChangeAspect="1"/>
          </p:cNvPicPr>
          <p:nvPr/>
        </p:nvPicPr>
        <p:blipFill>
          <a:blip r:embed="rId3"/>
          <a:stretch>
            <a:fillRect/>
          </a:stretch>
        </p:blipFill>
        <p:spPr>
          <a:xfrm>
            <a:off x="723899" y="1199819"/>
            <a:ext cx="3824037" cy="5214596"/>
          </a:xfrm>
          <a:prstGeom prst="rect">
            <a:avLst/>
          </a:prstGeom>
        </p:spPr>
      </p:pic>
      <p:sp>
        <p:nvSpPr>
          <p:cNvPr id="7" name="Rectangle 6"/>
          <p:cNvSpPr/>
          <p:nvPr/>
        </p:nvSpPr>
        <p:spPr>
          <a:xfrm>
            <a:off x="5035726" y="3859870"/>
            <a:ext cx="6533322" cy="2554545"/>
          </a:xfrm>
          <a:prstGeom prst="rect">
            <a:avLst/>
          </a:prstGeom>
          <a:solidFill>
            <a:schemeClr val="bg2">
              <a:lumMod val="90000"/>
            </a:schemeClr>
          </a:solidFill>
        </p:spPr>
        <p:txBody>
          <a:bodyPr wrap="square">
            <a:spAutoFit/>
          </a:bodyPr>
          <a:lstStyle/>
          <a:p>
            <a:r>
              <a:rPr lang="de-DE" sz="3200" b="1" i="1" dirty="0" smtClean="0">
                <a:solidFill>
                  <a:schemeClr val="accent1">
                    <a:lumMod val="50000"/>
                  </a:schemeClr>
                </a:solidFill>
              </a:rPr>
              <a:t>Bitte unbedingt beachten: </a:t>
            </a:r>
            <a:r>
              <a:rPr lang="de-DE" sz="3200" b="1" i="1" dirty="0" smtClean="0">
                <a:solidFill>
                  <a:srgbClr val="1D9BD7"/>
                </a:solidFill>
              </a:rPr>
              <a:t>Wenn ihr ein Programm an NAO überträgt, müsst ihr IMMER in der Nähe sein, falls er hinfallen sollte, damit ihr ihn festhalten könnt.</a:t>
            </a:r>
            <a:endParaRPr lang="de-DE" sz="3200" dirty="0"/>
          </a:p>
        </p:txBody>
      </p:sp>
    </p:spTree>
    <p:extLst>
      <p:ext uri="{BB962C8B-B14F-4D97-AF65-F5344CB8AC3E}">
        <p14:creationId xmlns:p14="http://schemas.microsoft.com/office/powerpoint/2010/main" val="4285694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428" y="-11047"/>
            <a:ext cx="8277787"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ZoneTexte 3"/>
          <p:cNvSpPr txBox="1"/>
          <p:nvPr/>
        </p:nvSpPr>
        <p:spPr>
          <a:xfrm>
            <a:off x="0" y="193243"/>
            <a:ext cx="8388720" cy="707886"/>
          </a:xfrm>
          <a:prstGeom prst="rect">
            <a:avLst/>
          </a:prstGeom>
          <a:noFill/>
        </p:spPr>
        <p:txBody>
          <a:bodyPr wrap="square" rtlCol="0">
            <a:spAutoFit/>
          </a:bodyPr>
          <a:lstStyle/>
          <a:p>
            <a:r>
              <a:rPr lang="de-DE" sz="4000" b="1" smtClean="0">
                <a:solidFill>
                  <a:schemeClr val="bg1"/>
                </a:solidFill>
                <a:latin typeface="DIN" charset="0"/>
                <a:ea typeface="DIN" charset="0"/>
                <a:cs typeface="DIN" charset="0"/>
              </a:rPr>
              <a:t>MIT DEM NAO KOMMUNIZIEREN</a:t>
            </a:r>
            <a:endParaRPr lang="de-DE" sz="4000" b="1">
              <a:solidFill>
                <a:schemeClr val="bg1"/>
              </a:solidFill>
              <a:latin typeface="DIN" charset="0"/>
              <a:ea typeface="DIN" charset="0"/>
              <a:cs typeface="DIN" charset="0"/>
            </a:endParaRPr>
          </a:p>
        </p:txBody>
      </p:sp>
      <p:sp>
        <p:nvSpPr>
          <p:cNvPr id="3" name="Rectangle 2"/>
          <p:cNvSpPr/>
          <p:nvPr/>
        </p:nvSpPr>
        <p:spPr>
          <a:xfrm>
            <a:off x="2928026" y="6151731"/>
            <a:ext cx="7264843" cy="461665"/>
          </a:xfrm>
          <a:prstGeom prst="rect">
            <a:avLst/>
          </a:prstGeom>
        </p:spPr>
        <p:txBody>
          <a:bodyPr wrap="square">
            <a:spAutoFit/>
          </a:bodyPr>
          <a:lstStyle/>
          <a:p>
            <a:pPr algn="ctr"/>
            <a:r>
              <a:rPr lang="de-DE" sz="2400" b="1" smtClean="0">
                <a:solidFill>
                  <a:srgbClr val="1D9BD7"/>
                </a:solidFill>
              </a:rPr>
              <a:t>Choregraphe</a:t>
            </a:r>
            <a:r>
              <a:rPr lang="de-DE" sz="2400" smtClean="0"/>
              <a:t> ist eine grafische Programmier-Software</a:t>
            </a:r>
            <a:endParaRPr lang="de-DE" sz="240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744" y="1336067"/>
            <a:ext cx="8485094" cy="4534493"/>
          </a:xfrm>
          <a:prstGeom prst="rect">
            <a:avLst/>
          </a:prstGeom>
          <a:effectLst/>
        </p:spPr>
      </p:pic>
      <p:grpSp>
        <p:nvGrpSpPr>
          <p:cNvPr id="10" name="Groupe 9"/>
          <p:cNvGrpSpPr/>
          <p:nvPr/>
        </p:nvGrpSpPr>
        <p:grpSpPr>
          <a:xfrm>
            <a:off x="8525435" y="2362128"/>
            <a:ext cx="3724933" cy="3285420"/>
            <a:chOff x="8646460" y="2577499"/>
            <a:chExt cx="3724933" cy="3285420"/>
          </a:xfrm>
        </p:grpSpPr>
        <p:sp>
          <p:nvSpPr>
            <p:cNvPr id="11" name="Rectangle 10"/>
            <p:cNvSpPr/>
            <p:nvPr/>
          </p:nvSpPr>
          <p:spPr>
            <a:xfrm>
              <a:off x="8646460" y="2577499"/>
              <a:ext cx="1667434" cy="328542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Connecteur droit 11"/>
            <p:cNvCxnSpPr/>
            <p:nvPr/>
          </p:nvCxnSpPr>
          <p:spPr>
            <a:xfrm>
              <a:off x="9244293" y="5862919"/>
              <a:ext cx="2641226"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10500441" y="5434686"/>
              <a:ext cx="1870952" cy="338554"/>
            </a:xfrm>
            <a:prstGeom prst="rect">
              <a:avLst/>
            </a:prstGeom>
            <a:noFill/>
          </p:spPr>
          <p:txBody>
            <a:bodyPr wrap="square" rtlCol="0">
              <a:spAutoFit/>
            </a:bodyPr>
            <a:lstStyle/>
            <a:p>
              <a:r>
                <a:rPr lang="de-DE" sz="1600" b="1" smtClean="0">
                  <a:solidFill>
                    <a:srgbClr val="FFC000"/>
                  </a:solidFill>
                </a:rPr>
                <a:t>Virtueller Roboter</a:t>
              </a:r>
              <a:endParaRPr lang="de-DE" sz="1600">
                <a:solidFill>
                  <a:srgbClr val="FFC000"/>
                </a:solidFill>
              </a:endParaRPr>
            </a:p>
          </p:txBody>
        </p:sp>
      </p:grpSp>
      <p:grpSp>
        <p:nvGrpSpPr>
          <p:cNvPr id="18" name="Groupe 17"/>
          <p:cNvGrpSpPr/>
          <p:nvPr/>
        </p:nvGrpSpPr>
        <p:grpSpPr>
          <a:xfrm>
            <a:off x="3994899" y="1756369"/>
            <a:ext cx="8197101" cy="3308589"/>
            <a:chOff x="3994899" y="1949211"/>
            <a:chExt cx="8197101" cy="3308589"/>
          </a:xfrm>
        </p:grpSpPr>
        <p:sp>
          <p:nvSpPr>
            <p:cNvPr id="19" name="Rectangle 18"/>
            <p:cNvSpPr/>
            <p:nvPr/>
          </p:nvSpPr>
          <p:spPr>
            <a:xfrm>
              <a:off x="3994899" y="2370597"/>
              <a:ext cx="4282887" cy="28872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Connecteur droit 19"/>
            <p:cNvCxnSpPr/>
            <p:nvPr/>
          </p:nvCxnSpPr>
          <p:spPr>
            <a:xfrm>
              <a:off x="7974105" y="2366682"/>
              <a:ext cx="400722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10564906" y="1949211"/>
              <a:ext cx="1627094" cy="400110"/>
            </a:xfrm>
            <a:prstGeom prst="rect">
              <a:avLst/>
            </a:prstGeom>
            <a:noFill/>
          </p:spPr>
          <p:txBody>
            <a:bodyPr wrap="square" rtlCol="0">
              <a:spAutoFit/>
            </a:bodyPr>
            <a:lstStyle/>
            <a:p>
              <a:r>
                <a:rPr lang="de-DE" sz="2000" smtClean="0">
                  <a:solidFill>
                    <a:srgbClr val="FF0000"/>
                  </a:solidFill>
                </a:rPr>
                <a:t>Haupt </a:t>
              </a:r>
              <a:r>
                <a:rPr lang="de-DE" sz="2000" b="1" smtClean="0">
                  <a:solidFill>
                    <a:srgbClr val="FF0000"/>
                  </a:solidFill>
                </a:rPr>
                <a:t>Plan</a:t>
              </a:r>
              <a:endParaRPr lang="de-DE" sz="2000" b="1">
                <a:solidFill>
                  <a:srgbClr val="FF0000"/>
                </a:solidFill>
              </a:endParaRPr>
            </a:p>
          </p:txBody>
        </p:sp>
      </p:grpSp>
      <p:grpSp>
        <p:nvGrpSpPr>
          <p:cNvPr id="22" name="Groupe 21"/>
          <p:cNvGrpSpPr/>
          <p:nvPr/>
        </p:nvGrpSpPr>
        <p:grpSpPr>
          <a:xfrm>
            <a:off x="-147918" y="3482785"/>
            <a:ext cx="3602065" cy="2447365"/>
            <a:chOff x="93917" y="3415554"/>
            <a:chExt cx="3602065" cy="2447365"/>
          </a:xfrm>
        </p:grpSpPr>
        <p:sp>
          <p:nvSpPr>
            <p:cNvPr id="23" name="Rectangle 22"/>
            <p:cNvSpPr/>
            <p:nvPr/>
          </p:nvSpPr>
          <p:spPr>
            <a:xfrm>
              <a:off x="2046475" y="3415554"/>
              <a:ext cx="1649507" cy="2447365"/>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 name="Connecteur droit 23"/>
            <p:cNvCxnSpPr/>
            <p:nvPr/>
          </p:nvCxnSpPr>
          <p:spPr>
            <a:xfrm>
              <a:off x="836922" y="5862919"/>
              <a:ext cx="2204915"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93917" y="5433014"/>
              <a:ext cx="1952558" cy="369332"/>
            </a:xfrm>
            <a:prstGeom prst="rect">
              <a:avLst/>
            </a:prstGeom>
            <a:noFill/>
          </p:spPr>
          <p:txBody>
            <a:bodyPr wrap="square" rtlCol="0">
              <a:spAutoFit/>
            </a:bodyPr>
            <a:lstStyle/>
            <a:p>
              <a:pPr algn="r"/>
              <a:r>
                <a:rPr lang="de-DE" smtClean="0">
                  <a:solidFill>
                    <a:srgbClr val="7030A0"/>
                  </a:solidFill>
                </a:rPr>
                <a:t>Box </a:t>
              </a:r>
              <a:r>
                <a:rPr lang="de-DE" b="1" smtClean="0">
                  <a:solidFill>
                    <a:srgbClr val="7030A0"/>
                  </a:solidFill>
                </a:rPr>
                <a:t>Bibliothek</a:t>
              </a:r>
              <a:endParaRPr lang="de-DE" b="1">
                <a:solidFill>
                  <a:srgbClr val="7030A0"/>
                </a:solidFill>
              </a:endParaRPr>
            </a:p>
          </p:txBody>
        </p:sp>
      </p:grpSp>
    </p:spTree>
    <p:extLst>
      <p:ext uri="{BB962C8B-B14F-4D97-AF65-F5344CB8AC3E}">
        <p14:creationId xmlns:p14="http://schemas.microsoft.com/office/powerpoint/2010/main" val="42529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08" y="1783887"/>
            <a:ext cx="2918150" cy="2581440"/>
          </a:xfrm>
          <a:prstGeom prst="rect">
            <a:avLst/>
          </a:prstGeom>
        </p:spPr>
      </p:pic>
      <p:grpSp>
        <p:nvGrpSpPr>
          <p:cNvPr id="26" name="Groupe 25"/>
          <p:cNvGrpSpPr/>
          <p:nvPr/>
        </p:nvGrpSpPr>
        <p:grpSpPr>
          <a:xfrm>
            <a:off x="5262664" y="2173332"/>
            <a:ext cx="7017948" cy="2749119"/>
            <a:chOff x="5262664" y="2173332"/>
            <a:chExt cx="7017948" cy="2749119"/>
          </a:xfrm>
        </p:grpSpPr>
        <p:grpSp>
          <p:nvGrpSpPr>
            <p:cNvPr id="25" name="Groupe 24"/>
            <p:cNvGrpSpPr/>
            <p:nvPr/>
          </p:nvGrpSpPr>
          <p:grpSpPr>
            <a:xfrm>
              <a:off x="5262664" y="2173332"/>
              <a:ext cx="7017948" cy="1144931"/>
              <a:chOff x="5262664" y="2173332"/>
              <a:chExt cx="7017948" cy="1144931"/>
            </a:xfrm>
          </p:grpSpPr>
          <p:sp>
            <p:nvSpPr>
              <p:cNvPr id="8" name="ZoneTexte 7"/>
              <p:cNvSpPr txBox="1"/>
              <p:nvPr/>
            </p:nvSpPr>
            <p:spPr>
              <a:xfrm>
                <a:off x="10817405" y="2610377"/>
                <a:ext cx="1463207" cy="707886"/>
              </a:xfrm>
              <a:prstGeom prst="rect">
                <a:avLst/>
              </a:prstGeom>
              <a:noFill/>
            </p:spPr>
            <p:txBody>
              <a:bodyPr wrap="square" rtlCol="0">
                <a:spAutoFit/>
              </a:bodyPr>
              <a:lstStyle/>
              <a:p>
                <a:r>
                  <a:rPr lang="de-DE" sz="2000" b="1" smtClean="0">
                    <a:solidFill>
                      <a:srgbClr val="7030A0"/>
                    </a:solidFill>
                  </a:rPr>
                  <a:t>Output(s) =</a:t>
                </a:r>
                <a:br>
                  <a:rPr lang="de-DE" sz="2000" b="1" smtClean="0">
                    <a:solidFill>
                      <a:srgbClr val="7030A0"/>
                    </a:solidFill>
                  </a:rPr>
                </a:br>
                <a:r>
                  <a:rPr lang="de-DE" sz="2000" b="1" smtClean="0">
                    <a:solidFill>
                      <a:srgbClr val="7030A0"/>
                    </a:solidFill>
                  </a:rPr>
                  <a:t>Ausgänge</a:t>
                </a:r>
                <a:endParaRPr lang="de-DE" sz="2000" b="1">
                  <a:solidFill>
                    <a:srgbClr val="7030A0"/>
                  </a:solidFill>
                </a:endParaRPr>
              </a:p>
            </p:txBody>
          </p:sp>
          <p:cxnSp>
            <p:nvCxnSpPr>
              <p:cNvPr id="10" name="Connecteur droit avec flèche 9"/>
              <p:cNvCxnSpPr/>
              <p:nvPr/>
            </p:nvCxnSpPr>
            <p:spPr>
              <a:xfrm flipH="1" flipV="1">
                <a:off x="10174607" y="2608725"/>
                <a:ext cx="1288114" cy="2"/>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6312498" y="2381779"/>
                <a:ext cx="2084294" cy="42865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262664" y="2173332"/>
                <a:ext cx="1463207" cy="707886"/>
              </a:xfrm>
              <a:prstGeom prst="rect">
                <a:avLst/>
              </a:prstGeom>
              <a:noFill/>
            </p:spPr>
            <p:txBody>
              <a:bodyPr wrap="square" rtlCol="0">
                <a:spAutoFit/>
              </a:bodyPr>
              <a:lstStyle/>
              <a:p>
                <a:r>
                  <a:rPr lang="de-DE" sz="2000" b="1" smtClean="0">
                    <a:solidFill>
                      <a:srgbClr val="7030A0"/>
                    </a:solidFill>
                  </a:rPr>
                  <a:t>Inputs</a:t>
                </a:r>
                <a:br>
                  <a:rPr lang="de-DE" sz="2000" b="1" smtClean="0">
                    <a:solidFill>
                      <a:srgbClr val="7030A0"/>
                    </a:solidFill>
                  </a:rPr>
                </a:br>
                <a:r>
                  <a:rPr lang="de-DE" sz="2000" b="1" smtClean="0">
                    <a:solidFill>
                      <a:srgbClr val="7030A0"/>
                    </a:solidFill>
                  </a:rPr>
                  <a:t>= Eingänge</a:t>
                </a:r>
                <a:endParaRPr lang="de-DE" sz="2000" b="1">
                  <a:solidFill>
                    <a:srgbClr val="7030A0"/>
                  </a:solidFill>
                </a:endParaRPr>
              </a:p>
            </p:txBody>
          </p:sp>
          <p:cxnSp>
            <p:nvCxnSpPr>
              <p:cNvPr id="13" name="Connecteur droit avec flèche 12"/>
              <p:cNvCxnSpPr/>
              <p:nvPr/>
            </p:nvCxnSpPr>
            <p:spPr>
              <a:xfrm>
                <a:off x="6653493" y="2764372"/>
                <a:ext cx="1783927" cy="33859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 name="Connecteur droit avec flèche 16"/>
            <p:cNvCxnSpPr>
              <a:stCxn id="18" idx="0"/>
            </p:cNvCxnSpPr>
            <p:nvPr/>
          </p:nvCxnSpPr>
          <p:spPr>
            <a:xfrm flipH="1" flipV="1">
              <a:off x="9153427" y="3725403"/>
              <a:ext cx="1244934" cy="79693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8912796" y="4522341"/>
              <a:ext cx="2971129" cy="400110"/>
            </a:xfrm>
            <a:prstGeom prst="rect">
              <a:avLst/>
            </a:prstGeom>
            <a:noFill/>
          </p:spPr>
          <p:txBody>
            <a:bodyPr wrap="square" rtlCol="0">
              <a:spAutoFit/>
            </a:bodyPr>
            <a:lstStyle/>
            <a:p>
              <a:pPr algn="r"/>
              <a:r>
                <a:rPr lang="de-DE" sz="2000" b="1" smtClean="0">
                  <a:solidFill>
                    <a:schemeClr val="accent2"/>
                  </a:solidFill>
                </a:rPr>
                <a:t>Einstellungen</a:t>
              </a:r>
              <a:endParaRPr lang="de-DE" sz="2000" b="1">
                <a:solidFill>
                  <a:schemeClr val="accent2"/>
                </a:solidFill>
              </a:endParaRPr>
            </a:p>
          </p:txBody>
        </p:sp>
      </p:grpSp>
      <p:sp>
        <p:nvSpPr>
          <p:cNvPr id="19" name="ZoneTexte 18"/>
          <p:cNvSpPr txBox="1"/>
          <p:nvPr/>
        </p:nvSpPr>
        <p:spPr>
          <a:xfrm>
            <a:off x="177231" y="2215334"/>
            <a:ext cx="5246359" cy="400110"/>
          </a:xfrm>
          <a:prstGeom prst="rect">
            <a:avLst/>
          </a:prstGeom>
          <a:noFill/>
        </p:spPr>
        <p:txBody>
          <a:bodyPr wrap="square" rtlCol="0">
            <a:spAutoFit/>
          </a:bodyPr>
          <a:lstStyle/>
          <a:p>
            <a:r>
              <a:rPr lang="de-DE" sz="2000" smtClean="0"/>
              <a:t>Eine Box führt eine spezielle </a:t>
            </a:r>
            <a:r>
              <a:rPr lang="de-DE" sz="2000" b="1" smtClean="0">
                <a:solidFill>
                  <a:srgbClr val="1D9BD7"/>
                </a:solidFill>
              </a:rPr>
              <a:t>Aktion</a:t>
            </a:r>
            <a:r>
              <a:rPr lang="de-DE" sz="2000" smtClean="0"/>
              <a:t> aus. </a:t>
            </a:r>
            <a:endParaRPr lang="de-DE" sz="2000" b="1" smtClean="0">
              <a:solidFill>
                <a:srgbClr val="1D9BD7"/>
              </a:solidFill>
            </a:endParaRPr>
          </a:p>
        </p:txBody>
      </p:sp>
      <p:sp>
        <p:nvSpPr>
          <p:cNvPr id="3" name="Rectangle 2"/>
          <p:cNvSpPr/>
          <p:nvPr/>
        </p:nvSpPr>
        <p:spPr>
          <a:xfrm>
            <a:off x="177231" y="4365327"/>
            <a:ext cx="6770214" cy="400110"/>
          </a:xfrm>
          <a:prstGeom prst="rect">
            <a:avLst/>
          </a:prstGeom>
        </p:spPr>
        <p:txBody>
          <a:bodyPr wrap="square">
            <a:spAutoFit/>
          </a:bodyPr>
          <a:lstStyle/>
          <a:p>
            <a:r>
              <a:rPr lang="de-DE" sz="2000" smtClean="0"/>
              <a:t>Sie sind in der </a:t>
            </a:r>
            <a:r>
              <a:rPr lang="de-DE" sz="2000" b="1">
                <a:solidFill>
                  <a:srgbClr val="1D9BD7"/>
                </a:solidFill>
              </a:rPr>
              <a:t>Programmiersprache </a:t>
            </a:r>
            <a:r>
              <a:rPr lang="de-DE" sz="2000" b="1" smtClean="0">
                <a:solidFill>
                  <a:srgbClr val="1D9BD7"/>
                </a:solidFill>
              </a:rPr>
              <a:t>„Python“ </a:t>
            </a:r>
            <a:r>
              <a:rPr lang="de-DE" sz="2000" smtClean="0"/>
              <a:t>geschrieben</a:t>
            </a:r>
            <a:endParaRPr lang="de-DE" sz="2000" b="1">
              <a:solidFill>
                <a:srgbClr val="1D9BD7"/>
              </a:solidFill>
            </a:endParaRPr>
          </a:p>
        </p:txBody>
      </p:sp>
      <p:sp>
        <p:nvSpPr>
          <p:cNvPr id="9" name="Rectangle 8"/>
          <p:cNvSpPr/>
          <p:nvPr/>
        </p:nvSpPr>
        <p:spPr>
          <a:xfrm>
            <a:off x="177231" y="3017517"/>
            <a:ext cx="5085433" cy="707886"/>
          </a:xfrm>
          <a:prstGeom prst="rect">
            <a:avLst/>
          </a:prstGeom>
        </p:spPr>
        <p:txBody>
          <a:bodyPr wrap="square">
            <a:spAutoFit/>
          </a:bodyPr>
          <a:lstStyle/>
          <a:p>
            <a:r>
              <a:rPr lang="de-DE" sz="2000" smtClean="0"/>
              <a:t>Boxen können dank ihrer </a:t>
            </a:r>
            <a:r>
              <a:rPr lang="de-DE" sz="2000" b="1" err="1" smtClean="0">
                <a:solidFill>
                  <a:srgbClr val="1D9BD7"/>
                </a:solidFill>
              </a:rPr>
              <a:t>inputs</a:t>
            </a:r>
            <a:r>
              <a:rPr lang="de-DE" sz="2000" b="1" smtClean="0">
                <a:solidFill>
                  <a:srgbClr val="1D9BD7"/>
                </a:solidFill>
              </a:rPr>
              <a:t> und </a:t>
            </a:r>
            <a:r>
              <a:rPr lang="de-DE" sz="2000" b="1" err="1" smtClean="0">
                <a:solidFill>
                  <a:srgbClr val="1D9BD7"/>
                </a:solidFill>
              </a:rPr>
              <a:t>outputs</a:t>
            </a:r>
            <a:r>
              <a:rPr lang="de-DE" sz="2000" b="1" smtClean="0">
                <a:solidFill>
                  <a:srgbClr val="1D9BD7"/>
                </a:solidFill>
              </a:rPr>
              <a:t> </a:t>
            </a:r>
            <a:r>
              <a:rPr lang="de-DE" sz="2000" smtClean="0"/>
              <a:t>miteinander verbunden werden.</a:t>
            </a:r>
            <a:endParaRPr lang="de-DE" sz="2000" b="1">
              <a:solidFill>
                <a:srgbClr val="1D9BD7"/>
              </a:solidFill>
            </a:endParaRPr>
          </a:p>
        </p:txBody>
      </p:sp>
      <p:sp>
        <p:nvSpPr>
          <p:cNvPr id="20" name="Rectangle 19"/>
          <p:cNvSpPr/>
          <p:nvPr/>
        </p:nvSpPr>
        <p:spPr>
          <a:xfrm>
            <a:off x="-9428" y="-11047"/>
            <a:ext cx="8277787"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ZoneTexte 3"/>
          <p:cNvSpPr txBox="1"/>
          <p:nvPr/>
        </p:nvSpPr>
        <p:spPr>
          <a:xfrm>
            <a:off x="0" y="193243"/>
            <a:ext cx="8388720" cy="707886"/>
          </a:xfrm>
          <a:prstGeom prst="rect">
            <a:avLst/>
          </a:prstGeom>
          <a:noFill/>
        </p:spPr>
        <p:txBody>
          <a:bodyPr wrap="square" rtlCol="0">
            <a:spAutoFit/>
          </a:bodyPr>
          <a:lstStyle/>
          <a:p>
            <a:r>
              <a:rPr lang="de-DE" sz="4000" b="1" smtClean="0">
                <a:solidFill>
                  <a:schemeClr val="bg1"/>
                </a:solidFill>
                <a:latin typeface="DIN" charset="0"/>
                <a:ea typeface="DIN" charset="0"/>
                <a:cs typeface="DIN" charset="0"/>
              </a:rPr>
              <a:t>BOX</a:t>
            </a:r>
            <a:endParaRPr lang="de-DE" sz="4000" b="1">
              <a:solidFill>
                <a:schemeClr val="bg1"/>
              </a:solidFill>
              <a:latin typeface="DIN" charset="0"/>
              <a:ea typeface="DIN" charset="0"/>
              <a:cs typeface="DIN" charset="0"/>
            </a:endParaRPr>
          </a:p>
        </p:txBody>
      </p:sp>
    </p:spTree>
    <p:extLst>
      <p:ext uri="{BB962C8B-B14F-4D97-AF65-F5344CB8AC3E}">
        <p14:creationId xmlns:p14="http://schemas.microsoft.com/office/powerpoint/2010/main" val="19427994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p:cNvSpPr txBox="1"/>
          <p:nvPr/>
        </p:nvSpPr>
        <p:spPr>
          <a:xfrm>
            <a:off x="136715" y="92912"/>
            <a:ext cx="8388720" cy="707886"/>
          </a:xfrm>
          <a:prstGeom prst="rect">
            <a:avLst/>
          </a:prstGeom>
          <a:noFill/>
        </p:spPr>
        <p:txBody>
          <a:bodyPr wrap="square" rtlCol="0">
            <a:spAutoFit/>
          </a:bodyPr>
          <a:lstStyle/>
          <a:p>
            <a:r>
              <a:rPr lang="de-DE" sz="4000" b="1" smtClean="0">
                <a:solidFill>
                  <a:schemeClr val="bg1"/>
                </a:solidFill>
                <a:latin typeface="DIN" charset="0"/>
                <a:ea typeface="DIN" charset="0"/>
                <a:cs typeface="DIN" charset="0"/>
              </a:rPr>
              <a:t>HEUTIGE AUFGABE</a:t>
            </a:r>
            <a:endParaRPr lang="de-DE" sz="4000" b="1">
              <a:solidFill>
                <a:schemeClr val="bg1"/>
              </a:solidFill>
              <a:latin typeface="DIN" charset="0"/>
              <a:ea typeface="DIN" charset="0"/>
              <a:cs typeface="DIN" charset="0"/>
            </a:endParaRPr>
          </a:p>
        </p:txBody>
      </p:sp>
      <p:sp>
        <p:nvSpPr>
          <p:cNvPr id="13" name="ZoneTexte 12"/>
          <p:cNvSpPr txBox="1"/>
          <p:nvPr/>
        </p:nvSpPr>
        <p:spPr>
          <a:xfrm>
            <a:off x="217798" y="2616033"/>
            <a:ext cx="3830489" cy="1200329"/>
          </a:xfrm>
          <a:prstGeom prst="rect">
            <a:avLst/>
          </a:prstGeom>
          <a:noFill/>
        </p:spPr>
        <p:txBody>
          <a:bodyPr wrap="square" rtlCol="0">
            <a:spAutoFit/>
          </a:bodyPr>
          <a:lstStyle/>
          <a:p>
            <a:r>
              <a:rPr lang="de-DE" sz="2400" b="1" smtClean="0">
                <a:solidFill>
                  <a:srgbClr val="1D9BD7"/>
                </a:solidFill>
              </a:rPr>
              <a:t>Übung 1 </a:t>
            </a:r>
            <a:r>
              <a:rPr lang="de-DE" sz="2400" smtClean="0"/>
              <a:t>: </a:t>
            </a:r>
          </a:p>
          <a:p>
            <a:r>
              <a:rPr lang="de-DE" sz="2400" smtClean="0"/>
              <a:t>Den NAO konfigurieren und aufwecken</a:t>
            </a:r>
            <a:endParaRPr lang="de-DE" sz="2400" b="1"/>
          </a:p>
        </p:txBody>
      </p:sp>
      <p:sp>
        <p:nvSpPr>
          <p:cNvPr id="14" name="ZoneTexte 13"/>
          <p:cNvSpPr txBox="1"/>
          <p:nvPr/>
        </p:nvSpPr>
        <p:spPr>
          <a:xfrm>
            <a:off x="4048287" y="1360180"/>
            <a:ext cx="4891432" cy="1200329"/>
          </a:xfrm>
          <a:prstGeom prst="rect">
            <a:avLst/>
          </a:prstGeom>
          <a:noFill/>
        </p:spPr>
        <p:txBody>
          <a:bodyPr wrap="square" rtlCol="0">
            <a:spAutoFit/>
          </a:bodyPr>
          <a:lstStyle/>
          <a:p>
            <a:r>
              <a:rPr lang="de-DE" sz="2400" b="1" smtClean="0">
                <a:solidFill>
                  <a:srgbClr val="1D9BD7"/>
                </a:solidFill>
              </a:rPr>
              <a:t>Übung 2 </a:t>
            </a:r>
            <a:r>
              <a:rPr lang="de-DE" sz="2400" smtClean="0"/>
              <a:t>: </a:t>
            </a:r>
          </a:p>
          <a:p>
            <a:r>
              <a:rPr lang="de-DE" sz="2400" smtClean="0"/>
              <a:t>Den NAO programmieren, damit er sich bewegt und mit uns spricht.</a:t>
            </a:r>
            <a:endParaRPr lang="de-DE" sz="2400" b="1"/>
          </a:p>
        </p:txBody>
      </p:sp>
      <p:sp>
        <p:nvSpPr>
          <p:cNvPr id="15" name="ZoneTexte 14"/>
          <p:cNvSpPr txBox="1"/>
          <p:nvPr/>
        </p:nvSpPr>
        <p:spPr>
          <a:xfrm>
            <a:off x="8161564" y="2541507"/>
            <a:ext cx="3830489" cy="1200329"/>
          </a:xfrm>
          <a:prstGeom prst="rect">
            <a:avLst/>
          </a:prstGeom>
          <a:noFill/>
        </p:spPr>
        <p:txBody>
          <a:bodyPr wrap="square" rtlCol="0">
            <a:spAutoFit/>
          </a:bodyPr>
          <a:lstStyle/>
          <a:p>
            <a:r>
              <a:rPr lang="de-DE" sz="2400" b="1" smtClean="0">
                <a:solidFill>
                  <a:srgbClr val="1D9BD7"/>
                </a:solidFill>
              </a:rPr>
              <a:t>Übung 3 </a:t>
            </a:r>
            <a:r>
              <a:rPr lang="de-DE" sz="2400" smtClean="0"/>
              <a:t>: </a:t>
            </a:r>
          </a:p>
          <a:p>
            <a:r>
              <a:rPr lang="de-DE" sz="2400" smtClean="0"/>
              <a:t>Dem NAO Gesprächs- und Aktions-Regeln beibringen</a:t>
            </a:r>
          </a:p>
        </p:txBody>
      </p:sp>
      <p:sp>
        <p:nvSpPr>
          <p:cNvPr id="16" name="ZoneTexte 15"/>
          <p:cNvSpPr txBox="1"/>
          <p:nvPr/>
        </p:nvSpPr>
        <p:spPr>
          <a:xfrm>
            <a:off x="136715" y="6000929"/>
            <a:ext cx="11855338" cy="461665"/>
          </a:xfrm>
          <a:prstGeom prst="rect">
            <a:avLst/>
          </a:prstGeom>
          <a:noFill/>
        </p:spPr>
        <p:txBody>
          <a:bodyPr wrap="square" rtlCol="0">
            <a:spAutoFit/>
          </a:bodyPr>
          <a:lstStyle/>
          <a:p>
            <a:pPr algn="ctr"/>
            <a:r>
              <a:rPr lang="de-DE" sz="2400" b="1" smtClean="0">
                <a:solidFill>
                  <a:srgbClr val="1D9BD7"/>
                </a:solidFill>
              </a:rPr>
              <a:t>Verbessern</a:t>
            </a:r>
            <a:r>
              <a:rPr lang="de-DE" sz="2400" smtClean="0"/>
              <a:t> der Anwendung und </a:t>
            </a:r>
            <a:r>
              <a:rPr lang="de-DE" sz="2400" b="1" smtClean="0">
                <a:solidFill>
                  <a:srgbClr val="1D9BD7"/>
                </a:solidFill>
              </a:rPr>
              <a:t>testen</a:t>
            </a:r>
            <a:r>
              <a:rPr lang="de-DE" sz="2400" smtClean="0"/>
              <a:t> auf dem NAO</a:t>
            </a:r>
            <a:endParaRPr lang="de-DE" sz="2400" b="1"/>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482" y="2995247"/>
            <a:ext cx="3245894" cy="2593280"/>
          </a:xfrm>
          <a:prstGeom prst="rect">
            <a:avLst/>
          </a:prstGeom>
        </p:spPr>
      </p:pic>
      <p:sp>
        <p:nvSpPr>
          <p:cNvPr id="9" name="Rectangle 8"/>
          <p:cNvSpPr/>
          <p:nvPr/>
        </p:nvSpPr>
        <p:spPr>
          <a:xfrm>
            <a:off x="-9428" y="-11047"/>
            <a:ext cx="8277787"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ZoneTexte 3"/>
          <p:cNvSpPr txBox="1"/>
          <p:nvPr/>
        </p:nvSpPr>
        <p:spPr>
          <a:xfrm>
            <a:off x="0" y="193243"/>
            <a:ext cx="8388720" cy="707886"/>
          </a:xfrm>
          <a:prstGeom prst="rect">
            <a:avLst/>
          </a:prstGeom>
          <a:noFill/>
        </p:spPr>
        <p:txBody>
          <a:bodyPr wrap="square" rtlCol="0">
            <a:spAutoFit/>
          </a:bodyPr>
          <a:lstStyle/>
          <a:p>
            <a:r>
              <a:rPr lang="de-DE" sz="4000" b="1" smtClean="0">
                <a:solidFill>
                  <a:schemeClr val="bg1"/>
                </a:solidFill>
                <a:latin typeface="DIN" charset="0"/>
                <a:ea typeface="DIN" charset="0"/>
                <a:cs typeface="DIN" charset="0"/>
              </a:rPr>
              <a:t>Heutige Aufgabe</a:t>
            </a:r>
            <a:endParaRPr lang="de-DE" sz="4000" b="1">
              <a:solidFill>
                <a:schemeClr val="bg1"/>
              </a:solidFill>
              <a:latin typeface="DIN" charset="0"/>
              <a:ea typeface="DIN" charset="0"/>
              <a:cs typeface="DIN" charset="0"/>
            </a:endParaRPr>
          </a:p>
        </p:txBody>
      </p:sp>
    </p:spTree>
    <p:extLst>
      <p:ext uri="{BB962C8B-B14F-4D97-AF65-F5344CB8AC3E}">
        <p14:creationId xmlns:p14="http://schemas.microsoft.com/office/powerpoint/2010/main" val="347002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189431" y="2408036"/>
            <a:ext cx="6457117" cy="2246769"/>
          </a:xfrm>
          <a:prstGeom prst="rect">
            <a:avLst/>
          </a:prstGeom>
          <a:noFill/>
        </p:spPr>
        <p:txBody>
          <a:bodyPr wrap="square" rtlCol="0">
            <a:spAutoFit/>
          </a:bodyPr>
          <a:lstStyle/>
          <a:p>
            <a:r>
              <a:rPr lang="de-DE" sz="2000" smtClean="0"/>
              <a:t>Platziere die  folgenden Boxen, in dem Du sie aus der Box-Library (=Box-Bibliothek) in den Plan ziehst:</a:t>
            </a:r>
          </a:p>
          <a:p>
            <a:r>
              <a:rPr lang="de-DE" sz="2000" smtClean="0"/>
              <a:t> </a:t>
            </a:r>
          </a:p>
          <a:p>
            <a:pPr marL="342900" indent="-342900">
              <a:buFont typeface="Arial" panose="020B0604020202020204" pitchFamily="34" charset="0"/>
              <a:buChar char="•"/>
            </a:pPr>
            <a:r>
              <a:rPr lang="de-DE" sz="2000" b="1" smtClean="0">
                <a:solidFill>
                  <a:srgbClr val="1D9BD7"/>
                </a:solidFill>
              </a:rPr>
              <a:t>Set </a:t>
            </a:r>
            <a:r>
              <a:rPr lang="de-DE" sz="2000" b="1" err="1" smtClean="0">
                <a:solidFill>
                  <a:srgbClr val="1D9BD7"/>
                </a:solidFill>
              </a:rPr>
              <a:t>language</a:t>
            </a:r>
            <a:r>
              <a:rPr lang="de-DE" sz="2000" b="1" smtClean="0">
                <a:solidFill>
                  <a:srgbClr val="1D9BD7"/>
                </a:solidFill>
              </a:rPr>
              <a:t> </a:t>
            </a:r>
            <a:r>
              <a:rPr lang="de-DE" sz="2000" smtClean="0"/>
              <a:t>(</a:t>
            </a:r>
            <a:r>
              <a:rPr lang="de-DE" sz="2000" smtClean="0">
                <a:solidFill>
                  <a:schemeClr val="accent2">
                    <a:lumMod val="75000"/>
                  </a:schemeClr>
                </a:solidFill>
              </a:rPr>
              <a:t>konfiguriere</a:t>
            </a:r>
            <a:r>
              <a:rPr lang="de-DE" sz="2000" smtClean="0"/>
              <a:t> deine </a:t>
            </a:r>
            <a:r>
              <a:rPr lang="de-DE" sz="2000" b="1" smtClean="0"/>
              <a:t>Sprache auf deutsch</a:t>
            </a:r>
            <a:r>
              <a:rPr lang="de-DE" sz="2000" smtClean="0"/>
              <a:t>)</a:t>
            </a:r>
          </a:p>
          <a:p>
            <a:pPr marL="342900" indent="-342900">
              <a:buFont typeface="Arial" panose="020B0604020202020204" pitchFamily="34" charset="0"/>
              <a:buChar char="•"/>
            </a:pPr>
            <a:r>
              <a:rPr lang="de-DE" sz="2000" b="1">
                <a:solidFill>
                  <a:srgbClr val="1D9BD7"/>
                </a:solidFill>
              </a:rPr>
              <a:t>Stand </a:t>
            </a:r>
            <a:r>
              <a:rPr lang="de-DE" sz="2000" b="1" err="1">
                <a:solidFill>
                  <a:srgbClr val="1D9BD7"/>
                </a:solidFill>
              </a:rPr>
              <a:t>Up</a:t>
            </a:r>
            <a:r>
              <a:rPr lang="de-DE" sz="2000" b="1">
                <a:solidFill>
                  <a:srgbClr val="1D9BD7"/>
                </a:solidFill>
              </a:rPr>
              <a:t> </a:t>
            </a:r>
            <a:r>
              <a:rPr lang="de-DE" sz="2000"/>
              <a:t>(Stehe auf) </a:t>
            </a:r>
            <a:endParaRPr lang="de-DE" sz="2000" smtClean="0"/>
          </a:p>
          <a:p>
            <a:pPr marL="342900" indent="-342900">
              <a:buFont typeface="Arial" panose="020B0604020202020204" pitchFamily="34" charset="0"/>
              <a:buChar char="•"/>
            </a:pPr>
            <a:r>
              <a:rPr lang="de-DE" sz="2000" b="1" err="1">
                <a:solidFill>
                  <a:srgbClr val="1D9BD7"/>
                </a:solidFill>
              </a:rPr>
              <a:t>Tactile</a:t>
            </a:r>
            <a:r>
              <a:rPr lang="de-DE" sz="2000" b="1">
                <a:solidFill>
                  <a:srgbClr val="1D9BD7"/>
                </a:solidFill>
              </a:rPr>
              <a:t> Head </a:t>
            </a:r>
            <a:r>
              <a:rPr lang="de-DE" sz="2000"/>
              <a:t>(Sensor am Kopf) </a:t>
            </a:r>
          </a:p>
          <a:p>
            <a:pPr marL="342900" indent="-342900">
              <a:buFont typeface="Arial" panose="020B0604020202020204" pitchFamily="34" charset="0"/>
              <a:buChar char="•"/>
            </a:pPr>
            <a:endParaRPr lang="de-DE" sz="2000" smtClean="0"/>
          </a:p>
        </p:txBody>
      </p:sp>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l="1453" t="586" r="-1453" b="45740"/>
          <a:stretch/>
        </p:blipFill>
        <p:spPr>
          <a:xfrm>
            <a:off x="5712171" y="4426091"/>
            <a:ext cx="5839640" cy="1989056"/>
          </a:xfrm>
          <a:prstGeom prst="rect">
            <a:avLst/>
          </a:prstGeom>
        </p:spPr>
      </p:pic>
      <p:sp>
        <p:nvSpPr>
          <p:cNvPr id="4" name="Rectangle 3"/>
          <p:cNvSpPr/>
          <p:nvPr/>
        </p:nvSpPr>
        <p:spPr>
          <a:xfrm>
            <a:off x="221711" y="3674243"/>
            <a:ext cx="6096000" cy="707886"/>
          </a:xfrm>
          <a:prstGeom prst="rect">
            <a:avLst/>
          </a:prstGeom>
        </p:spPr>
        <p:txBody>
          <a:bodyPr>
            <a:spAutoFit/>
          </a:bodyPr>
          <a:lstStyle/>
          <a:p>
            <a:pPr marL="342900" indent="-342900">
              <a:buFont typeface="Arial" panose="020B0604020202020204" pitchFamily="34" charset="0"/>
              <a:buChar char="•"/>
            </a:pPr>
            <a:endParaRPr lang="de-DE" sz="2000" b="1" smtClean="0">
              <a:solidFill>
                <a:srgbClr val="1D9BD7"/>
              </a:solidFill>
            </a:endParaRPr>
          </a:p>
          <a:p>
            <a:endParaRPr lang="de-DE" sz="2000" b="1">
              <a:solidFill>
                <a:srgbClr val="1D9BD7"/>
              </a:solidFill>
            </a:endParaRPr>
          </a:p>
        </p:txBody>
      </p:sp>
      <p:sp>
        <p:nvSpPr>
          <p:cNvPr id="5" name="Rectangle 4"/>
          <p:cNvSpPr/>
          <p:nvPr/>
        </p:nvSpPr>
        <p:spPr>
          <a:xfrm>
            <a:off x="189431" y="4498078"/>
            <a:ext cx="4065152" cy="400110"/>
          </a:xfrm>
          <a:prstGeom prst="rect">
            <a:avLst/>
          </a:prstGeom>
        </p:spPr>
        <p:txBody>
          <a:bodyPr wrap="none">
            <a:spAutoFit/>
          </a:bodyPr>
          <a:lstStyle/>
          <a:p>
            <a:r>
              <a:rPr lang="de-DE" sz="2000" smtClean="0"/>
              <a:t>Nun </a:t>
            </a:r>
            <a:r>
              <a:rPr lang="de-DE" sz="2000" b="1"/>
              <a:t>v</a:t>
            </a:r>
            <a:r>
              <a:rPr lang="de-DE" sz="2000" b="1" smtClean="0"/>
              <a:t>erbinde</a:t>
            </a:r>
            <a:r>
              <a:rPr lang="de-DE" sz="2000" smtClean="0"/>
              <a:t> die Boxen miteinander.</a:t>
            </a:r>
            <a:endParaRPr lang="de-DE" sz="2000" b="1"/>
          </a:p>
        </p:txBody>
      </p:sp>
      <p:sp>
        <p:nvSpPr>
          <p:cNvPr id="9" name="Rectangle 8"/>
          <p:cNvSpPr/>
          <p:nvPr/>
        </p:nvSpPr>
        <p:spPr>
          <a:xfrm>
            <a:off x="-9428" y="-11047"/>
            <a:ext cx="10011267"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ZoneTexte 3"/>
          <p:cNvSpPr txBox="1"/>
          <p:nvPr/>
        </p:nvSpPr>
        <p:spPr>
          <a:xfrm>
            <a:off x="0" y="193243"/>
            <a:ext cx="11953188" cy="707886"/>
          </a:xfrm>
          <a:prstGeom prst="rect">
            <a:avLst/>
          </a:prstGeom>
          <a:noFill/>
        </p:spPr>
        <p:txBody>
          <a:bodyPr wrap="square" rtlCol="0">
            <a:spAutoFit/>
          </a:bodyPr>
          <a:lstStyle/>
          <a:p>
            <a:r>
              <a:rPr lang="de-DE" sz="4000" b="1" smtClean="0">
                <a:solidFill>
                  <a:schemeClr val="bg1"/>
                </a:solidFill>
                <a:latin typeface="DIN" charset="0"/>
                <a:ea typeface="DIN" charset="0"/>
                <a:cs typeface="DIN" charset="0"/>
              </a:rPr>
              <a:t>NAO KONFIGURIEREN &amp; AUFWECKEN</a:t>
            </a:r>
            <a:endParaRPr lang="de-DE" sz="4000" b="1">
              <a:solidFill>
                <a:schemeClr val="bg1"/>
              </a:solidFill>
              <a:latin typeface="DIN" charset="0"/>
              <a:ea typeface="DIN" charset="0"/>
              <a:cs typeface="DIN" charset="0"/>
            </a:endParaRPr>
          </a:p>
        </p:txBody>
      </p:sp>
      <p:pic>
        <p:nvPicPr>
          <p:cNvPr id="6" name="Picture 5"/>
          <p:cNvPicPr>
            <a:picLocks noChangeAspect="1"/>
          </p:cNvPicPr>
          <p:nvPr/>
        </p:nvPicPr>
        <p:blipFill>
          <a:blip r:embed="rId4"/>
          <a:stretch>
            <a:fillRect/>
          </a:stretch>
        </p:blipFill>
        <p:spPr>
          <a:xfrm>
            <a:off x="6432677" y="1211381"/>
            <a:ext cx="2607628" cy="2854296"/>
          </a:xfrm>
          <a:prstGeom prst="rect">
            <a:avLst/>
          </a:prstGeom>
        </p:spPr>
      </p:pic>
      <p:sp>
        <p:nvSpPr>
          <p:cNvPr id="7" name="Down Arrow 6"/>
          <p:cNvSpPr/>
          <p:nvPr/>
        </p:nvSpPr>
        <p:spPr>
          <a:xfrm rot="540668">
            <a:off x="7107055" y="3298455"/>
            <a:ext cx="189413" cy="1678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stretch>
            <a:fillRect/>
          </a:stretch>
        </p:blipFill>
        <p:spPr>
          <a:xfrm>
            <a:off x="9286521" y="2068246"/>
            <a:ext cx="2666667" cy="504762"/>
          </a:xfrm>
          <a:prstGeom prst="rect">
            <a:avLst/>
          </a:prstGeom>
        </p:spPr>
      </p:pic>
      <p:sp>
        <p:nvSpPr>
          <p:cNvPr id="14" name="Down Arrow 13"/>
          <p:cNvSpPr/>
          <p:nvPr/>
        </p:nvSpPr>
        <p:spPr>
          <a:xfrm>
            <a:off x="11163300" y="1568429"/>
            <a:ext cx="167640" cy="4341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0800000">
            <a:off x="9336405" y="2573008"/>
            <a:ext cx="175260" cy="682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511665" y="1261543"/>
            <a:ext cx="2275816" cy="369332"/>
          </a:xfrm>
          <a:prstGeom prst="rect">
            <a:avLst/>
          </a:prstGeom>
          <a:noFill/>
        </p:spPr>
        <p:txBody>
          <a:bodyPr wrap="none" rtlCol="0">
            <a:spAutoFit/>
          </a:bodyPr>
          <a:lstStyle/>
          <a:p>
            <a:r>
              <a:rPr lang="de-DE" smtClean="0"/>
              <a:t>Hier kann man suchen</a:t>
            </a:r>
            <a:endParaRPr lang="de-DE"/>
          </a:p>
        </p:txBody>
      </p:sp>
      <p:pic>
        <p:nvPicPr>
          <p:cNvPr id="17" name="Picture 16"/>
          <p:cNvPicPr>
            <a:picLocks noChangeAspect="1"/>
          </p:cNvPicPr>
          <p:nvPr/>
        </p:nvPicPr>
        <p:blipFill>
          <a:blip r:embed="rId6"/>
          <a:stretch>
            <a:fillRect/>
          </a:stretch>
        </p:blipFill>
        <p:spPr>
          <a:xfrm>
            <a:off x="9561549" y="2573008"/>
            <a:ext cx="1380771" cy="1212942"/>
          </a:xfrm>
          <a:prstGeom prst="rect">
            <a:avLst/>
          </a:prstGeom>
        </p:spPr>
      </p:pic>
      <p:sp>
        <p:nvSpPr>
          <p:cNvPr id="18" name="Oval 17"/>
          <p:cNvSpPr/>
          <p:nvPr/>
        </p:nvSpPr>
        <p:spPr>
          <a:xfrm>
            <a:off x="6646548" y="5716493"/>
            <a:ext cx="414128" cy="398963"/>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3417989" y="3674243"/>
            <a:ext cx="3228559" cy="2042250"/>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2854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87358" y="4935296"/>
            <a:ext cx="4180114" cy="17342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smtClean="0">
                <a:solidFill>
                  <a:schemeClr val="tx1"/>
                </a:solidFill>
              </a:rPr>
              <a:t>Tipp: Damit wir später</a:t>
            </a:r>
            <a:br>
              <a:rPr lang="de-DE" sz="1400" smtClean="0">
                <a:solidFill>
                  <a:schemeClr val="tx1"/>
                </a:solidFill>
              </a:rPr>
            </a:br>
            <a:r>
              <a:rPr lang="de-DE" sz="1400" smtClean="0">
                <a:solidFill>
                  <a:schemeClr val="tx1"/>
                </a:solidFill>
              </a:rPr>
              <a:t>beim Ausprobieren in </a:t>
            </a:r>
          </a:p>
          <a:p>
            <a:r>
              <a:rPr lang="de-DE" sz="1400" smtClean="0">
                <a:solidFill>
                  <a:schemeClr val="tx1"/>
                </a:solidFill>
              </a:rPr>
              <a:t>Choregraphe den Text auch </a:t>
            </a:r>
          </a:p>
          <a:p>
            <a:r>
              <a:rPr lang="de-DE" sz="1400" smtClean="0">
                <a:solidFill>
                  <a:schemeClr val="tx1"/>
                </a:solidFill>
              </a:rPr>
              <a:t>sehen, schalte das “Dialog”-</a:t>
            </a:r>
            <a:br>
              <a:rPr lang="de-DE" sz="1400" smtClean="0">
                <a:solidFill>
                  <a:schemeClr val="tx1"/>
                </a:solidFill>
              </a:rPr>
            </a:br>
            <a:r>
              <a:rPr lang="de-DE" sz="1400" smtClean="0">
                <a:solidFill>
                  <a:schemeClr val="tx1"/>
                </a:solidFill>
              </a:rPr>
              <a:t>Fenster im Menü “View” ein. </a:t>
            </a:r>
            <a:r>
              <a:rPr lang="de-DE" sz="1400">
                <a:solidFill>
                  <a:schemeClr val="tx1"/>
                </a:solidFill>
              </a:rPr>
              <a:t/>
            </a:r>
            <a:br>
              <a:rPr lang="de-DE" sz="1400">
                <a:solidFill>
                  <a:schemeClr val="tx1"/>
                </a:solidFill>
              </a:rPr>
            </a:br>
            <a:r>
              <a:rPr lang="de-DE" sz="1400" smtClean="0">
                <a:solidFill>
                  <a:schemeClr val="tx1"/>
                </a:solidFill>
              </a:rPr>
              <a:t>Es erscheint dann unten links</a:t>
            </a:r>
            <a:br>
              <a:rPr lang="de-DE" sz="1400" smtClean="0">
                <a:solidFill>
                  <a:schemeClr val="tx1"/>
                </a:solidFill>
              </a:rPr>
            </a:br>
            <a:r>
              <a:rPr lang="de-DE" sz="1400" smtClean="0">
                <a:solidFill>
                  <a:schemeClr val="tx1"/>
                </a:solidFill>
              </a:rPr>
              <a:t>neben der „Robot View“.</a:t>
            </a:r>
          </a:p>
        </p:txBody>
      </p:sp>
      <p:sp>
        <p:nvSpPr>
          <p:cNvPr id="8" name="ZoneTexte 7"/>
          <p:cNvSpPr txBox="1"/>
          <p:nvPr/>
        </p:nvSpPr>
        <p:spPr>
          <a:xfrm>
            <a:off x="250508" y="1499570"/>
            <a:ext cx="5364204" cy="400110"/>
          </a:xfrm>
          <a:prstGeom prst="rect">
            <a:avLst/>
          </a:prstGeom>
          <a:noFill/>
        </p:spPr>
        <p:txBody>
          <a:bodyPr wrap="square" rtlCol="0">
            <a:spAutoFit/>
          </a:bodyPr>
          <a:lstStyle/>
          <a:p>
            <a:r>
              <a:rPr lang="de-DE" sz="2000" smtClean="0"/>
              <a:t>Ziehe und verbinde die </a:t>
            </a:r>
            <a:r>
              <a:rPr lang="de-DE" sz="2000" b="1" smtClean="0">
                <a:solidFill>
                  <a:srgbClr val="1D9BD7"/>
                </a:solidFill>
              </a:rPr>
              <a:t>Say </a:t>
            </a:r>
            <a:r>
              <a:rPr lang="de-DE" sz="2000" smtClean="0"/>
              <a:t>(sprechen) Box</a:t>
            </a:r>
            <a:endParaRPr lang="de-DE" sz="2000" b="1" smtClean="0">
              <a:solidFill>
                <a:srgbClr val="1D9BD7"/>
              </a:solidFill>
            </a:endParaRPr>
          </a:p>
        </p:txBody>
      </p:sp>
      <p:sp>
        <p:nvSpPr>
          <p:cNvPr id="2" name="Rectangle 1"/>
          <p:cNvSpPr/>
          <p:nvPr/>
        </p:nvSpPr>
        <p:spPr>
          <a:xfrm>
            <a:off x="248442" y="2097825"/>
            <a:ext cx="4848840" cy="707886"/>
          </a:xfrm>
          <a:prstGeom prst="rect">
            <a:avLst/>
          </a:prstGeom>
        </p:spPr>
        <p:txBody>
          <a:bodyPr wrap="square">
            <a:spAutoFit/>
          </a:bodyPr>
          <a:lstStyle/>
          <a:p>
            <a:r>
              <a:rPr lang="de-DE" sz="2000" smtClean="0"/>
              <a:t>Zum Bearbeiten  </a:t>
            </a:r>
            <a:r>
              <a:rPr lang="de-DE" sz="2000" b="1" smtClean="0"/>
              <a:t>Doppelklick </a:t>
            </a:r>
            <a:r>
              <a:rPr lang="de-DE" sz="2000" smtClean="0"/>
              <a:t>in die Mitte der Box und die </a:t>
            </a:r>
            <a:r>
              <a:rPr lang="de-DE" sz="2000" b="1" smtClean="0">
                <a:solidFill>
                  <a:srgbClr val="1D9BD7"/>
                </a:solidFill>
              </a:rPr>
              <a:t>gewünschte Sprache </a:t>
            </a:r>
            <a:r>
              <a:rPr lang="de-DE" sz="2000" smtClean="0"/>
              <a:t>auswählen</a:t>
            </a:r>
            <a:endParaRPr lang="de-DE" sz="2000" i="1"/>
          </a:p>
        </p:txBody>
      </p:sp>
      <p:sp>
        <p:nvSpPr>
          <p:cNvPr id="4" name="Rectangle 3"/>
          <p:cNvSpPr/>
          <p:nvPr/>
        </p:nvSpPr>
        <p:spPr>
          <a:xfrm>
            <a:off x="262459" y="2830201"/>
            <a:ext cx="6096000" cy="1015663"/>
          </a:xfrm>
          <a:prstGeom prst="rect">
            <a:avLst/>
          </a:prstGeom>
        </p:spPr>
        <p:txBody>
          <a:bodyPr>
            <a:spAutoFit/>
          </a:bodyPr>
          <a:lstStyle/>
          <a:p>
            <a:r>
              <a:rPr lang="de-DE" sz="2000" b="1" i="1" smtClean="0"/>
              <a:t>Schreibe</a:t>
            </a:r>
            <a:r>
              <a:rPr lang="de-DE" sz="2000" i="1" smtClean="0"/>
              <a:t>: </a:t>
            </a:r>
          </a:p>
          <a:p>
            <a:r>
              <a:rPr lang="de-DE" sz="2000" i="1" smtClean="0"/>
              <a:t>« Ah, endlich aufgewacht.</a:t>
            </a:r>
            <a:br>
              <a:rPr lang="de-DE" sz="2000" i="1" smtClean="0"/>
            </a:br>
            <a:r>
              <a:rPr lang="de-DE" sz="2000" i="1" smtClean="0"/>
              <a:t>Ich freue mich, hier zu sein! »</a:t>
            </a:r>
            <a:endParaRPr lang="de-DE" sz="2000" i="1"/>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811" y="1066229"/>
            <a:ext cx="6563641" cy="3591426"/>
          </a:xfrm>
          <a:prstGeom prst="rect">
            <a:avLst/>
          </a:prstGeom>
        </p:spPr>
      </p:pic>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b="28951"/>
          <a:stretch/>
        </p:blipFill>
        <p:spPr>
          <a:xfrm>
            <a:off x="5097282" y="3391567"/>
            <a:ext cx="5868219" cy="2490760"/>
          </a:xfrm>
          <a:prstGeom prst="rect">
            <a:avLst/>
          </a:prstGeom>
        </p:spPr>
      </p:pic>
      <p:sp>
        <p:nvSpPr>
          <p:cNvPr id="16" name="ZoneTexte 15"/>
          <p:cNvSpPr txBox="1"/>
          <p:nvPr/>
        </p:nvSpPr>
        <p:spPr>
          <a:xfrm>
            <a:off x="262459" y="4041982"/>
            <a:ext cx="4171658" cy="707886"/>
          </a:xfrm>
          <a:prstGeom prst="rect">
            <a:avLst/>
          </a:prstGeom>
          <a:noFill/>
        </p:spPr>
        <p:txBody>
          <a:bodyPr wrap="square" rtlCol="0">
            <a:spAutoFit/>
          </a:bodyPr>
          <a:lstStyle/>
          <a:p>
            <a:r>
              <a:rPr lang="de-DE" sz="2000" smtClean="0"/>
              <a:t>Klicke auf </a:t>
            </a:r>
            <a:r>
              <a:rPr lang="de-DE" sz="2000" b="1" err="1" smtClean="0">
                <a:solidFill>
                  <a:srgbClr val="1D9BD7"/>
                </a:solidFill>
              </a:rPr>
              <a:t>root</a:t>
            </a:r>
            <a:r>
              <a:rPr lang="de-DE" sz="2000" smtClean="0">
                <a:solidFill>
                  <a:srgbClr val="1D9BD7"/>
                </a:solidFill>
              </a:rPr>
              <a:t> </a:t>
            </a:r>
            <a:r>
              <a:rPr lang="de-DE" sz="2000" smtClean="0"/>
              <a:t>um auf den Haupt-Plan zurück zu kehren</a:t>
            </a:r>
            <a:endParaRPr lang="de-DE" sz="2000" b="1" smtClean="0">
              <a:solidFill>
                <a:srgbClr val="1D9BD7"/>
              </a:solidFill>
            </a:endParaRPr>
          </a:p>
        </p:txBody>
      </p:sp>
      <p:sp>
        <p:nvSpPr>
          <p:cNvPr id="10" name="Ellipse 9"/>
          <p:cNvSpPr/>
          <p:nvPr/>
        </p:nvSpPr>
        <p:spPr>
          <a:xfrm>
            <a:off x="10014697" y="1499570"/>
            <a:ext cx="1430450" cy="1430450"/>
          </a:xfrm>
          <a:prstGeom prst="ellipse">
            <a:avLst/>
          </a:prstGeom>
          <a:noFill/>
          <a:ln w="57150">
            <a:solidFill>
              <a:srgbClr val="1D9B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Connecteur droit avec flèche 13"/>
          <p:cNvCxnSpPr>
            <a:stCxn id="10" idx="3"/>
          </p:cNvCxnSpPr>
          <p:nvPr/>
        </p:nvCxnSpPr>
        <p:spPr>
          <a:xfrm flipH="1">
            <a:off x="9548307" y="2720535"/>
            <a:ext cx="675875" cy="1793654"/>
          </a:xfrm>
          <a:prstGeom prst="straightConnector1">
            <a:avLst/>
          </a:prstGeom>
          <a:ln w="57150">
            <a:solidFill>
              <a:srgbClr val="1D9BD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flipV="1">
            <a:off x="5807650" y="3671287"/>
            <a:ext cx="637564" cy="790315"/>
          </a:xfrm>
          <a:prstGeom prst="straightConnector1">
            <a:avLst/>
          </a:prstGeom>
          <a:ln w="57150">
            <a:solidFill>
              <a:srgbClr val="1D9BD7"/>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544870" y="4753714"/>
            <a:ext cx="434414" cy="161583"/>
          </a:xfrm>
          <a:prstGeom prst="rect">
            <a:avLst/>
          </a:prstGeom>
          <a:solidFill>
            <a:schemeClr val="bg1">
              <a:lumMod val="95000"/>
            </a:schemeClr>
          </a:solidFill>
        </p:spPr>
        <p:txBody>
          <a:bodyPr wrap="none" lIns="0" tIns="0" rIns="0" bIns="0" rtlCol="0">
            <a:spAutoFit/>
          </a:bodyPr>
          <a:lstStyle/>
          <a:p>
            <a:r>
              <a:rPr lang="de-DE" sz="1050" smtClean="0"/>
              <a:t>deutsch</a:t>
            </a:r>
            <a:endParaRPr lang="de-DE" sz="1050"/>
          </a:p>
        </p:txBody>
      </p:sp>
      <p:sp>
        <p:nvSpPr>
          <p:cNvPr id="17" name="TextBox 16"/>
          <p:cNvSpPr txBox="1"/>
          <p:nvPr/>
        </p:nvSpPr>
        <p:spPr>
          <a:xfrm>
            <a:off x="6544870" y="5053679"/>
            <a:ext cx="1513235" cy="323165"/>
          </a:xfrm>
          <a:prstGeom prst="rect">
            <a:avLst/>
          </a:prstGeom>
          <a:solidFill>
            <a:schemeClr val="bg1">
              <a:lumMod val="95000"/>
            </a:schemeClr>
          </a:solidFill>
        </p:spPr>
        <p:txBody>
          <a:bodyPr wrap="none" lIns="0" tIns="0" rIns="0" bIns="0" rtlCol="0">
            <a:spAutoFit/>
          </a:bodyPr>
          <a:lstStyle/>
          <a:p>
            <a:r>
              <a:rPr lang="de-DE" sz="1050" i="1"/>
              <a:t>Ah, endlich aufgewacht.</a:t>
            </a:r>
            <a:br>
              <a:rPr lang="de-DE" sz="1050" i="1"/>
            </a:br>
            <a:r>
              <a:rPr lang="de-DE" sz="1050" i="1"/>
              <a:t>Ich freue mich, hier zu sein! </a:t>
            </a:r>
            <a:endParaRPr lang="de-DE" sz="1050"/>
          </a:p>
        </p:txBody>
      </p:sp>
      <p:sp>
        <p:nvSpPr>
          <p:cNvPr id="7" name="Rectangle 6"/>
          <p:cNvSpPr/>
          <p:nvPr/>
        </p:nvSpPr>
        <p:spPr>
          <a:xfrm>
            <a:off x="10729922" y="2871385"/>
            <a:ext cx="1301959" cy="369332"/>
          </a:xfrm>
          <a:prstGeom prst="rect">
            <a:avLst/>
          </a:prstGeom>
        </p:spPr>
        <p:txBody>
          <a:bodyPr wrap="none">
            <a:spAutoFit/>
          </a:bodyPr>
          <a:lstStyle/>
          <a:p>
            <a:r>
              <a:rPr lang="de-DE" b="1">
                <a:solidFill>
                  <a:schemeClr val="accent1">
                    <a:lumMod val="75000"/>
                  </a:schemeClr>
                </a:solidFill>
              </a:rPr>
              <a:t>Doppelklick</a:t>
            </a:r>
            <a:endParaRPr lang="en-US">
              <a:solidFill>
                <a:schemeClr val="accent1">
                  <a:lumMod val="75000"/>
                </a:schemeClr>
              </a:solidFill>
            </a:endParaRPr>
          </a:p>
        </p:txBody>
      </p:sp>
      <p:sp>
        <p:nvSpPr>
          <p:cNvPr id="20" name="Rectangle 19"/>
          <p:cNvSpPr/>
          <p:nvPr/>
        </p:nvSpPr>
        <p:spPr>
          <a:xfrm>
            <a:off x="6179078" y="3910018"/>
            <a:ext cx="2160015" cy="369332"/>
          </a:xfrm>
          <a:prstGeom prst="rect">
            <a:avLst/>
          </a:prstGeom>
        </p:spPr>
        <p:txBody>
          <a:bodyPr wrap="none">
            <a:spAutoFit/>
          </a:bodyPr>
          <a:lstStyle/>
          <a:p>
            <a:r>
              <a:rPr lang="de-DE" b="1" smtClean="0">
                <a:solidFill>
                  <a:schemeClr val="accent1">
                    <a:lumMod val="75000"/>
                  </a:schemeClr>
                </a:solidFill>
              </a:rPr>
              <a:t>Und wieder zurück…</a:t>
            </a:r>
            <a:endParaRPr lang="en-US">
              <a:solidFill>
                <a:schemeClr val="accent1">
                  <a:lumMod val="75000"/>
                </a:schemeClr>
              </a:solidFill>
            </a:endParaRPr>
          </a:p>
        </p:txBody>
      </p:sp>
      <p:sp>
        <p:nvSpPr>
          <p:cNvPr id="9" name="Rounded Rectangle 8"/>
          <p:cNvSpPr/>
          <p:nvPr/>
        </p:nvSpPr>
        <p:spPr>
          <a:xfrm>
            <a:off x="6360156" y="4657655"/>
            <a:ext cx="1916098" cy="928588"/>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171919" y="5549619"/>
            <a:ext cx="1289135" cy="369332"/>
          </a:xfrm>
          <a:prstGeom prst="rect">
            <a:avLst/>
          </a:prstGeom>
        </p:spPr>
        <p:txBody>
          <a:bodyPr wrap="none">
            <a:spAutoFit/>
          </a:bodyPr>
          <a:lstStyle/>
          <a:p>
            <a:r>
              <a:rPr lang="de-DE" b="1" smtClean="0">
                <a:solidFill>
                  <a:schemeClr val="accent1">
                    <a:lumMod val="75000"/>
                  </a:schemeClr>
                </a:solidFill>
              </a:rPr>
              <a:t>Anpassen…</a:t>
            </a:r>
            <a:endParaRPr lang="en-US">
              <a:solidFill>
                <a:schemeClr val="accent1">
                  <a:lumMod val="75000"/>
                </a:schemeClr>
              </a:solidFill>
            </a:endParaRPr>
          </a:p>
        </p:txBody>
      </p:sp>
      <p:sp>
        <p:nvSpPr>
          <p:cNvPr id="23" name="Rectangle 22"/>
          <p:cNvSpPr/>
          <p:nvPr/>
        </p:nvSpPr>
        <p:spPr>
          <a:xfrm>
            <a:off x="-9428" y="-11047"/>
            <a:ext cx="10011267"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ZoneTexte 3"/>
          <p:cNvSpPr txBox="1"/>
          <p:nvPr/>
        </p:nvSpPr>
        <p:spPr>
          <a:xfrm>
            <a:off x="0" y="193243"/>
            <a:ext cx="11953188" cy="707886"/>
          </a:xfrm>
          <a:prstGeom prst="rect">
            <a:avLst/>
          </a:prstGeom>
          <a:noFill/>
        </p:spPr>
        <p:txBody>
          <a:bodyPr wrap="square" rtlCol="0">
            <a:spAutoFit/>
          </a:bodyPr>
          <a:lstStyle/>
          <a:p>
            <a:r>
              <a:rPr lang="de-DE" sz="4000" b="1" smtClean="0">
                <a:solidFill>
                  <a:schemeClr val="bg1"/>
                </a:solidFill>
                <a:latin typeface="DIN" charset="0"/>
                <a:ea typeface="DIN" charset="0"/>
                <a:cs typeface="DIN" charset="0"/>
              </a:rPr>
              <a:t>NAO spricht mit uns</a:t>
            </a:r>
            <a:endParaRPr lang="de-DE" sz="4000" b="1">
              <a:solidFill>
                <a:schemeClr val="bg1"/>
              </a:solidFill>
              <a:latin typeface="DIN" charset="0"/>
              <a:ea typeface="DIN" charset="0"/>
              <a:cs typeface="DIN" charset="0"/>
            </a:endParaRPr>
          </a:p>
        </p:txBody>
      </p:sp>
      <p:pic>
        <p:nvPicPr>
          <p:cNvPr id="11" name="Picture 10"/>
          <p:cNvPicPr>
            <a:picLocks noChangeAspect="1"/>
          </p:cNvPicPr>
          <p:nvPr/>
        </p:nvPicPr>
        <p:blipFill rotWithShape="1">
          <a:blip r:embed="rId5"/>
          <a:srcRect b="31915"/>
          <a:stretch/>
        </p:blipFill>
        <p:spPr>
          <a:xfrm>
            <a:off x="3461234" y="5003565"/>
            <a:ext cx="1080377" cy="1613498"/>
          </a:xfrm>
          <a:prstGeom prst="rect">
            <a:avLst/>
          </a:prstGeom>
        </p:spPr>
      </p:pic>
      <p:cxnSp>
        <p:nvCxnSpPr>
          <p:cNvPr id="18" name="Straight Connector 17"/>
          <p:cNvCxnSpPr/>
          <p:nvPr/>
        </p:nvCxnSpPr>
        <p:spPr>
          <a:xfrm>
            <a:off x="262459" y="4749868"/>
            <a:ext cx="460094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59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6"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250508" y="1499570"/>
            <a:ext cx="5364204" cy="400110"/>
          </a:xfrm>
          <a:prstGeom prst="rect">
            <a:avLst/>
          </a:prstGeom>
          <a:noFill/>
        </p:spPr>
        <p:txBody>
          <a:bodyPr wrap="square" rtlCol="0">
            <a:spAutoFit/>
          </a:bodyPr>
          <a:lstStyle/>
          <a:p>
            <a:r>
              <a:rPr lang="de-DE" sz="2000" dirty="0" smtClean="0"/>
              <a:t>1) Stellt sicher, dass die Robot View an ist</a:t>
            </a:r>
            <a:endParaRPr lang="de-DE" sz="2000" b="1" dirty="0" smtClean="0">
              <a:solidFill>
                <a:srgbClr val="1D9BD7"/>
              </a:solidFill>
            </a:endParaRPr>
          </a:p>
        </p:txBody>
      </p:sp>
      <p:sp>
        <p:nvSpPr>
          <p:cNvPr id="2" name="Rectangle 1"/>
          <p:cNvSpPr/>
          <p:nvPr/>
        </p:nvSpPr>
        <p:spPr>
          <a:xfrm>
            <a:off x="250508" y="2108368"/>
            <a:ext cx="4234858" cy="707886"/>
          </a:xfrm>
          <a:prstGeom prst="rect">
            <a:avLst/>
          </a:prstGeom>
        </p:spPr>
        <p:txBody>
          <a:bodyPr wrap="square">
            <a:spAutoFit/>
          </a:bodyPr>
          <a:lstStyle/>
          <a:p>
            <a:r>
              <a:rPr lang="de-DE" sz="2000" dirty="0" smtClean="0"/>
              <a:t>2) Verbindet euch mit dem virtuellen Roboter</a:t>
            </a:r>
            <a:endParaRPr lang="de-DE" sz="2000" i="1" dirty="0"/>
          </a:p>
        </p:txBody>
      </p:sp>
      <p:sp>
        <p:nvSpPr>
          <p:cNvPr id="23" name="Rectangle 22"/>
          <p:cNvSpPr/>
          <p:nvPr/>
        </p:nvSpPr>
        <p:spPr>
          <a:xfrm>
            <a:off x="-9428" y="-11047"/>
            <a:ext cx="10011267" cy="1116106"/>
          </a:xfrm>
          <a:prstGeom prst="rect">
            <a:avLst/>
          </a:prstGeom>
          <a:solidFill>
            <a:srgbClr val="1D9B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ZoneTexte 3"/>
          <p:cNvSpPr txBox="1"/>
          <p:nvPr/>
        </p:nvSpPr>
        <p:spPr>
          <a:xfrm>
            <a:off x="0" y="193243"/>
            <a:ext cx="11953188" cy="707886"/>
          </a:xfrm>
          <a:prstGeom prst="rect">
            <a:avLst/>
          </a:prstGeom>
          <a:noFill/>
        </p:spPr>
        <p:txBody>
          <a:bodyPr wrap="square" rtlCol="0">
            <a:spAutoFit/>
          </a:bodyPr>
          <a:lstStyle/>
          <a:p>
            <a:r>
              <a:rPr lang="de-DE" sz="4000" b="1" dirty="0" smtClean="0">
                <a:solidFill>
                  <a:schemeClr val="bg1"/>
                </a:solidFill>
                <a:latin typeface="DIN" charset="0"/>
                <a:ea typeface="DIN" charset="0"/>
                <a:cs typeface="DIN" charset="0"/>
              </a:rPr>
              <a:t>Und jetzt probieren wir es aus</a:t>
            </a:r>
            <a:endParaRPr lang="de-DE" sz="4000" b="1" dirty="0">
              <a:solidFill>
                <a:schemeClr val="bg1"/>
              </a:solidFill>
              <a:latin typeface="DIN" charset="0"/>
              <a:ea typeface="DIN" charset="0"/>
              <a:cs typeface="DIN" charset="0"/>
            </a:endParaRPr>
          </a:p>
        </p:txBody>
      </p:sp>
      <p:pic>
        <p:nvPicPr>
          <p:cNvPr id="13" name="Picture 12"/>
          <p:cNvPicPr>
            <a:picLocks noChangeAspect="1"/>
          </p:cNvPicPr>
          <p:nvPr/>
        </p:nvPicPr>
        <p:blipFill>
          <a:blip r:embed="rId3"/>
          <a:stretch>
            <a:fillRect/>
          </a:stretch>
        </p:blipFill>
        <p:spPr>
          <a:xfrm>
            <a:off x="7633532" y="1309349"/>
            <a:ext cx="890359" cy="1506905"/>
          </a:xfrm>
          <a:prstGeom prst="rect">
            <a:avLst/>
          </a:prstGeom>
        </p:spPr>
      </p:pic>
      <p:pic>
        <p:nvPicPr>
          <p:cNvPr id="19" name="Picture 18"/>
          <p:cNvPicPr>
            <a:picLocks noChangeAspect="1"/>
          </p:cNvPicPr>
          <p:nvPr/>
        </p:nvPicPr>
        <p:blipFill>
          <a:blip r:embed="rId4"/>
          <a:stretch>
            <a:fillRect/>
          </a:stretch>
        </p:blipFill>
        <p:spPr>
          <a:xfrm>
            <a:off x="9463890" y="1309349"/>
            <a:ext cx="1181551" cy="1506905"/>
          </a:xfrm>
          <a:prstGeom prst="rect">
            <a:avLst/>
          </a:prstGeom>
        </p:spPr>
      </p:pic>
      <p:pic>
        <p:nvPicPr>
          <p:cNvPr id="22" name="Picture 21"/>
          <p:cNvPicPr>
            <a:picLocks noChangeAspect="1"/>
          </p:cNvPicPr>
          <p:nvPr/>
        </p:nvPicPr>
        <p:blipFill>
          <a:blip r:embed="rId5"/>
          <a:stretch>
            <a:fillRect/>
          </a:stretch>
        </p:blipFill>
        <p:spPr>
          <a:xfrm>
            <a:off x="4645035" y="2112582"/>
            <a:ext cx="1973698" cy="1393679"/>
          </a:xfrm>
          <a:prstGeom prst="rect">
            <a:avLst/>
          </a:prstGeom>
        </p:spPr>
      </p:pic>
      <p:pic>
        <p:nvPicPr>
          <p:cNvPr id="27" name="Picture 26"/>
          <p:cNvPicPr>
            <a:picLocks noChangeAspect="1"/>
          </p:cNvPicPr>
          <p:nvPr/>
        </p:nvPicPr>
        <p:blipFill>
          <a:blip r:embed="rId6"/>
          <a:stretch>
            <a:fillRect/>
          </a:stretch>
        </p:blipFill>
        <p:spPr>
          <a:xfrm>
            <a:off x="3401100" y="3787403"/>
            <a:ext cx="2575494" cy="1073122"/>
          </a:xfrm>
          <a:prstGeom prst="rect">
            <a:avLst/>
          </a:prstGeom>
        </p:spPr>
      </p:pic>
      <p:sp>
        <p:nvSpPr>
          <p:cNvPr id="28" name="Rectangle 27"/>
          <p:cNvSpPr/>
          <p:nvPr/>
        </p:nvSpPr>
        <p:spPr>
          <a:xfrm>
            <a:off x="250508" y="3619024"/>
            <a:ext cx="3013118" cy="1323439"/>
          </a:xfrm>
          <a:prstGeom prst="rect">
            <a:avLst/>
          </a:prstGeom>
        </p:spPr>
        <p:txBody>
          <a:bodyPr wrap="square">
            <a:spAutoFit/>
          </a:bodyPr>
          <a:lstStyle/>
          <a:p>
            <a:r>
              <a:rPr lang="de-DE" sz="2000" smtClean="0"/>
              <a:t>3) Übertragt </a:t>
            </a:r>
            <a:r>
              <a:rPr lang="de-DE" sz="2000" dirty="0" smtClean="0"/>
              <a:t>des Programm</a:t>
            </a:r>
          </a:p>
          <a:p>
            <a:r>
              <a:rPr lang="de-DE" sz="2000" dirty="0" smtClean="0"/>
              <a:t>zum Roboter </a:t>
            </a:r>
            <a:r>
              <a:rPr lang="de-DE" sz="2000" dirty="0" err="1" smtClean="0"/>
              <a:t>and</a:t>
            </a:r>
            <a:r>
              <a:rPr lang="de-DE" sz="2000" dirty="0" smtClean="0"/>
              <a:t> startet es, in dem ihr auf </a:t>
            </a:r>
          </a:p>
          <a:p>
            <a:r>
              <a:rPr lang="de-DE" sz="2000" dirty="0" smtClean="0"/>
              <a:t>drückt. </a:t>
            </a:r>
            <a:endParaRPr lang="de-DE" sz="2000" i="1" dirty="0"/>
          </a:p>
        </p:txBody>
      </p:sp>
      <p:pic>
        <p:nvPicPr>
          <p:cNvPr id="29" name="Picture 28"/>
          <p:cNvPicPr>
            <a:picLocks noChangeAspect="1"/>
          </p:cNvPicPr>
          <p:nvPr/>
        </p:nvPicPr>
        <p:blipFill>
          <a:blip r:embed="rId7"/>
          <a:stretch>
            <a:fillRect/>
          </a:stretch>
        </p:blipFill>
        <p:spPr>
          <a:xfrm>
            <a:off x="2334757" y="4390219"/>
            <a:ext cx="508000" cy="469900"/>
          </a:xfrm>
          <a:prstGeom prst="rect">
            <a:avLst/>
          </a:prstGeom>
        </p:spPr>
      </p:pic>
      <p:sp>
        <p:nvSpPr>
          <p:cNvPr id="30" name="Rectangle 29"/>
          <p:cNvSpPr/>
          <p:nvPr/>
        </p:nvSpPr>
        <p:spPr>
          <a:xfrm>
            <a:off x="7332497" y="3549575"/>
            <a:ext cx="3312944" cy="1323439"/>
          </a:xfrm>
          <a:prstGeom prst="rect">
            <a:avLst/>
          </a:prstGeom>
          <a:solidFill>
            <a:schemeClr val="bg2">
              <a:lumMod val="90000"/>
            </a:schemeClr>
          </a:solidFill>
        </p:spPr>
        <p:txBody>
          <a:bodyPr wrap="square">
            <a:spAutoFit/>
          </a:bodyPr>
          <a:lstStyle/>
          <a:p>
            <a:r>
              <a:rPr lang="de-DE" sz="1600" b="1" i="1" dirty="0" smtClean="0">
                <a:solidFill>
                  <a:schemeClr val="accent1">
                    <a:lumMod val="50000"/>
                  </a:schemeClr>
                </a:solidFill>
              </a:rPr>
              <a:t>Bitte unbedingt beachten: </a:t>
            </a:r>
            <a:r>
              <a:rPr lang="de-DE" sz="1600" b="1" i="1" dirty="0" smtClean="0">
                <a:solidFill>
                  <a:srgbClr val="1D9BD7"/>
                </a:solidFill>
              </a:rPr>
              <a:t>Wenn ihr später ein Programm an den </a:t>
            </a:r>
            <a:r>
              <a:rPr lang="de-DE" sz="1600" b="1" i="1" dirty="0" smtClean="0">
                <a:solidFill>
                  <a:srgbClr val="FF0000"/>
                </a:solidFill>
              </a:rPr>
              <a:t>echten</a:t>
            </a:r>
            <a:r>
              <a:rPr lang="de-DE" sz="1600" b="1" i="1" dirty="0" smtClean="0">
                <a:solidFill>
                  <a:srgbClr val="1D9BD7"/>
                </a:solidFill>
              </a:rPr>
              <a:t> NAO überträgt, müsst ihr IMMER in der Nähe sein, falls er hinfallen sollte, damit ihr ihn festhalten könnt.</a:t>
            </a:r>
            <a:endParaRPr lang="de-DE" sz="1600" dirty="0"/>
          </a:p>
        </p:txBody>
      </p:sp>
      <p:pic>
        <p:nvPicPr>
          <p:cNvPr id="31" name="Picture 30"/>
          <p:cNvPicPr>
            <a:picLocks noChangeAspect="1"/>
          </p:cNvPicPr>
          <p:nvPr/>
        </p:nvPicPr>
        <p:blipFill>
          <a:blip r:embed="rId8"/>
          <a:stretch>
            <a:fillRect/>
          </a:stretch>
        </p:blipFill>
        <p:spPr>
          <a:xfrm>
            <a:off x="6675069" y="5521333"/>
            <a:ext cx="1280262" cy="1188188"/>
          </a:xfrm>
          <a:prstGeom prst="rect">
            <a:avLst/>
          </a:prstGeom>
        </p:spPr>
      </p:pic>
      <p:sp>
        <p:nvSpPr>
          <p:cNvPr id="32" name="Rectangle 31"/>
          <p:cNvSpPr/>
          <p:nvPr/>
        </p:nvSpPr>
        <p:spPr>
          <a:xfrm>
            <a:off x="8111643" y="5453707"/>
            <a:ext cx="2213384" cy="1323439"/>
          </a:xfrm>
          <a:prstGeom prst="rect">
            <a:avLst/>
          </a:prstGeom>
        </p:spPr>
        <p:txBody>
          <a:bodyPr wrap="square">
            <a:spAutoFit/>
          </a:bodyPr>
          <a:lstStyle/>
          <a:p>
            <a:r>
              <a:rPr lang="de-DE" sz="2000" dirty="0" smtClean="0"/>
              <a:t>Der Roboter steht auf (falls er noch nicht steht) und sagt euren Text.</a:t>
            </a:r>
            <a:endParaRPr lang="de-DE" sz="2000" i="1" dirty="0"/>
          </a:p>
        </p:txBody>
      </p:sp>
      <p:sp>
        <p:nvSpPr>
          <p:cNvPr id="35" name="Rectangle 34"/>
          <p:cNvSpPr/>
          <p:nvPr/>
        </p:nvSpPr>
        <p:spPr>
          <a:xfrm>
            <a:off x="541562" y="5164411"/>
            <a:ext cx="4602389" cy="165779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smtClean="0">
                <a:solidFill>
                  <a:schemeClr val="tx1"/>
                </a:solidFill>
              </a:rPr>
              <a:t>Tipp: Nach dem Starten wird</a:t>
            </a:r>
            <a:br>
              <a:rPr lang="de-DE" sz="1400" dirty="0" smtClean="0">
                <a:solidFill>
                  <a:schemeClr val="tx1"/>
                </a:solidFill>
              </a:rPr>
            </a:br>
            <a:r>
              <a:rPr lang="de-DE" sz="1400" dirty="0" smtClean="0">
                <a:solidFill>
                  <a:schemeClr val="tx1"/>
                </a:solidFill>
              </a:rPr>
              <a:t>das Programm am „</a:t>
            </a:r>
            <a:r>
              <a:rPr lang="de-DE" sz="1400" dirty="0" err="1" smtClean="0">
                <a:solidFill>
                  <a:schemeClr val="tx1"/>
                </a:solidFill>
              </a:rPr>
              <a:t>Tactile</a:t>
            </a:r>
            <a:r>
              <a:rPr lang="de-DE" sz="1400" dirty="0" smtClean="0">
                <a:solidFill>
                  <a:schemeClr val="tx1"/>
                </a:solidFill>
              </a:rPr>
              <a:t> Head“</a:t>
            </a:r>
            <a:br>
              <a:rPr lang="de-DE" sz="1400" dirty="0" smtClean="0">
                <a:solidFill>
                  <a:schemeClr val="tx1"/>
                </a:solidFill>
              </a:rPr>
            </a:br>
            <a:r>
              <a:rPr lang="de-DE" sz="1400" dirty="0" smtClean="0">
                <a:solidFill>
                  <a:schemeClr val="tx1"/>
                </a:solidFill>
              </a:rPr>
              <a:t>warten. Da wir momentan keinen </a:t>
            </a:r>
            <a:br>
              <a:rPr lang="de-DE" sz="1400" dirty="0" smtClean="0">
                <a:solidFill>
                  <a:schemeClr val="tx1"/>
                </a:solidFill>
              </a:rPr>
            </a:br>
            <a:r>
              <a:rPr lang="de-DE" sz="1400" dirty="0" smtClean="0">
                <a:solidFill>
                  <a:schemeClr val="tx1"/>
                </a:solidFill>
              </a:rPr>
              <a:t>echten NAO haben, müssen wir das</a:t>
            </a:r>
            <a:br>
              <a:rPr lang="de-DE" sz="1400" dirty="0" smtClean="0">
                <a:solidFill>
                  <a:schemeClr val="tx1"/>
                </a:solidFill>
              </a:rPr>
            </a:br>
            <a:r>
              <a:rPr lang="de-DE" sz="1400" dirty="0" smtClean="0">
                <a:solidFill>
                  <a:schemeClr val="tx1"/>
                </a:solidFill>
              </a:rPr>
              <a:t>„simulieren“. Doppelklicke einfach auf </a:t>
            </a:r>
          </a:p>
          <a:p>
            <a:r>
              <a:rPr lang="de-DE" sz="1400" dirty="0" smtClean="0">
                <a:solidFill>
                  <a:schemeClr val="tx1"/>
                </a:solidFill>
              </a:rPr>
              <a:t>den Ausgang der Sensor-Box mit der Maus.</a:t>
            </a:r>
          </a:p>
        </p:txBody>
      </p:sp>
      <p:pic>
        <p:nvPicPr>
          <p:cNvPr id="36" name="Picture 35"/>
          <p:cNvPicPr>
            <a:picLocks noChangeAspect="1"/>
          </p:cNvPicPr>
          <p:nvPr/>
        </p:nvPicPr>
        <p:blipFill>
          <a:blip r:embed="rId9"/>
          <a:stretch>
            <a:fillRect/>
          </a:stretch>
        </p:blipFill>
        <p:spPr>
          <a:xfrm>
            <a:off x="3571782" y="5269000"/>
            <a:ext cx="1425505" cy="1113252"/>
          </a:xfrm>
          <a:prstGeom prst="rect">
            <a:avLst/>
          </a:prstGeom>
        </p:spPr>
      </p:pic>
      <p:cxnSp>
        <p:nvCxnSpPr>
          <p:cNvPr id="37" name="Straight Arrow Connector 36"/>
          <p:cNvCxnSpPr/>
          <p:nvPr/>
        </p:nvCxnSpPr>
        <p:spPr>
          <a:xfrm flipH="1">
            <a:off x="4485366" y="5420139"/>
            <a:ext cx="966741" cy="3014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500637" y="5244334"/>
            <a:ext cx="898772" cy="276999"/>
          </a:xfrm>
          <a:prstGeom prst="rect">
            <a:avLst/>
          </a:prstGeom>
          <a:noFill/>
        </p:spPr>
        <p:txBody>
          <a:bodyPr wrap="none" lIns="0" tIns="0" rIns="0" bIns="0" rtlCol="0">
            <a:spAutoFit/>
          </a:bodyPr>
          <a:lstStyle/>
          <a:p>
            <a:r>
              <a:rPr lang="en-US" smtClean="0">
                <a:solidFill>
                  <a:srgbClr val="FF0000"/>
                </a:solidFill>
              </a:rPr>
              <a:t>Click-click</a:t>
            </a:r>
            <a:endParaRPr lang="en-US" dirty="0">
              <a:solidFill>
                <a:srgbClr val="FF0000"/>
              </a:solidFill>
            </a:endParaRPr>
          </a:p>
        </p:txBody>
      </p:sp>
      <p:cxnSp>
        <p:nvCxnSpPr>
          <p:cNvPr id="40" name="Connecteur droit avec flèche 13"/>
          <p:cNvCxnSpPr/>
          <p:nvPr/>
        </p:nvCxnSpPr>
        <p:spPr>
          <a:xfrm flipV="1">
            <a:off x="5295331" y="6086901"/>
            <a:ext cx="1214651" cy="13648"/>
          </a:xfrm>
          <a:prstGeom prst="straightConnector1">
            <a:avLst/>
          </a:prstGeom>
          <a:ln w="57150">
            <a:solidFill>
              <a:srgbClr val="1D9BD7"/>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13"/>
          <p:cNvCxnSpPr/>
          <p:nvPr/>
        </p:nvCxnSpPr>
        <p:spPr>
          <a:xfrm flipV="1">
            <a:off x="4804012" y="1692322"/>
            <a:ext cx="2333767" cy="7303"/>
          </a:xfrm>
          <a:prstGeom prst="straightConnector1">
            <a:avLst/>
          </a:prstGeom>
          <a:ln w="57150">
            <a:solidFill>
              <a:srgbClr val="1D9BD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50508" y="5037999"/>
            <a:ext cx="1194149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32"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1303</Words>
  <Application>Microsoft Macintosh PowerPoint</Application>
  <PresentationFormat>Widescreen</PresentationFormat>
  <Paragraphs>231</Paragraphs>
  <Slides>22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DIN</vt:lpstr>
      <vt:lpstr>Times New Roman</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Elise DEVAUX</dc:creator>
  <cp:lastModifiedBy>Stefan Höhn</cp:lastModifiedBy>
  <cp:revision>134</cp:revision>
  <dcterms:created xsi:type="dcterms:W3CDTF">2015-10-28T17:31:20Z</dcterms:created>
  <dcterms:modified xsi:type="dcterms:W3CDTF">2017-04-30T09:18:43Z</dcterms:modified>
</cp:coreProperties>
</file>